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3" r:id="rId1"/>
  </p:sldMasterIdLst>
  <p:notesMasterIdLst>
    <p:notesMasterId r:id="rId22"/>
  </p:notesMasterIdLst>
  <p:handoutMasterIdLst>
    <p:handoutMasterId r:id="rId23"/>
  </p:handoutMasterIdLst>
  <p:sldIdLst>
    <p:sldId id="256" r:id="rId2"/>
    <p:sldId id="276" r:id="rId3"/>
    <p:sldId id="257" r:id="rId4"/>
    <p:sldId id="261" r:id="rId5"/>
    <p:sldId id="259" r:id="rId6"/>
    <p:sldId id="258" r:id="rId7"/>
    <p:sldId id="263" r:id="rId8"/>
    <p:sldId id="262" r:id="rId9"/>
    <p:sldId id="271" r:id="rId10"/>
    <p:sldId id="264" r:id="rId11"/>
    <p:sldId id="270" r:id="rId12"/>
    <p:sldId id="273" r:id="rId13"/>
    <p:sldId id="275" r:id="rId14"/>
    <p:sldId id="272" r:id="rId15"/>
    <p:sldId id="265" r:id="rId16"/>
    <p:sldId id="266" r:id="rId17"/>
    <p:sldId id="267" r:id="rId18"/>
    <p:sldId id="268" r:id="rId19"/>
    <p:sldId id="269" r:id="rId20"/>
    <p:sldId id="274"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Helle Formatvorlage 3 - Akz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3"/>
    <p:restoredTop sz="94681"/>
  </p:normalViewPr>
  <p:slideViewPr>
    <p:cSldViewPr snapToGrid="0">
      <p:cViewPr varScale="1">
        <p:scale>
          <a:sx n="141" d="100"/>
          <a:sy n="141" d="100"/>
        </p:scale>
        <p:origin x="224"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CDCCF3-84EC-4411-A54D-DE4B75AADAF9}"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0AF98A12-FC67-44E5-BAEF-60073C8F26A0}">
      <dgm:prSet/>
      <dgm:spPr/>
      <dgm:t>
        <a:bodyPr/>
        <a:lstStyle/>
        <a:p>
          <a:r>
            <a:rPr lang="en-US"/>
            <a:t>Look at the words in different languages. Do you see any similarities between languages? Are some words very different? Why do you think that is?</a:t>
          </a:r>
        </a:p>
      </dgm:t>
    </dgm:pt>
    <dgm:pt modelId="{405DA430-6630-4DB8-B7AE-B1DC1BAE8D31}" type="parTrans" cxnId="{C1068D98-955D-4998-8261-1A69FCEE0720}">
      <dgm:prSet/>
      <dgm:spPr/>
      <dgm:t>
        <a:bodyPr/>
        <a:lstStyle/>
        <a:p>
          <a:endParaRPr lang="en-US"/>
        </a:p>
      </dgm:t>
    </dgm:pt>
    <dgm:pt modelId="{55AE1483-C11E-4968-BCFE-A8FE706A1390}" type="sibTrans" cxnId="{C1068D98-955D-4998-8261-1A69FCEE0720}">
      <dgm:prSet/>
      <dgm:spPr/>
      <dgm:t>
        <a:bodyPr/>
        <a:lstStyle/>
        <a:p>
          <a:endParaRPr lang="en-US"/>
        </a:p>
      </dgm:t>
    </dgm:pt>
    <dgm:pt modelId="{548D6A3D-40BA-4FE2-91A9-69421FB1A8DD}">
      <dgm:prSet/>
      <dgm:spPr/>
      <dgm:t>
        <a:bodyPr/>
        <a:lstStyle/>
        <a:p>
          <a:r>
            <a:rPr lang="en-US"/>
            <a:t>Discuss with your partner: What patterns do you notice? Do some languages borrow words from others?</a:t>
          </a:r>
        </a:p>
      </dgm:t>
    </dgm:pt>
    <dgm:pt modelId="{046EB744-0416-44A5-81C9-7DCE8622EAFC}" type="parTrans" cxnId="{516BB834-F1EE-4B0B-8780-2A0673EC0927}">
      <dgm:prSet/>
      <dgm:spPr/>
      <dgm:t>
        <a:bodyPr/>
        <a:lstStyle/>
        <a:p>
          <a:endParaRPr lang="en-US"/>
        </a:p>
      </dgm:t>
    </dgm:pt>
    <dgm:pt modelId="{54DD4644-891B-417B-B88C-956C5DC449A9}" type="sibTrans" cxnId="{516BB834-F1EE-4B0B-8780-2A0673EC0927}">
      <dgm:prSet/>
      <dgm:spPr/>
      <dgm:t>
        <a:bodyPr/>
        <a:lstStyle/>
        <a:p>
          <a:endParaRPr lang="en-US"/>
        </a:p>
      </dgm:t>
    </dgm:pt>
    <dgm:pt modelId="{C630A2F6-B9F3-9348-8FE2-AF5833582F3F}" type="pres">
      <dgm:prSet presAssocID="{7FCDCCF3-84EC-4411-A54D-DE4B75AADAF9}" presName="hierChild1" presStyleCnt="0">
        <dgm:presLayoutVars>
          <dgm:chPref val="1"/>
          <dgm:dir/>
          <dgm:animOne val="branch"/>
          <dgm:animLvl val="lvl"/>
          <dgm:resizeHandles/>
        </dgm:presLayoutVars>
      </dgm:prSet>
      <dgm:spPr/>
    </dgm:pt>
    <dgm:pt modelId="{275C0C0A-1D97-1D43-AA5E-C74AB21BDBB4}" type="pres">
      <dgm:prSet presAssocID="{0AF98A12-FC67-44E5-BAEF-60073C8F26A0}" presName="hierRoot1" presStyleCnt="0"/>
      <dgm:spPr/>
    </dgm:pt>
    <dgm:pt modelId="{75E07C1D-2872-7B45-B63B-6AF2EA4FA3CD}" type="pres">
      <dgm:prSet presAssocID="{0AF98A12-FC67-44E5-BAEF-60073C8F26A0}" presName="composite" presStyleCnt="0"/>
      <dgm:spPr/>
    </dgm:pt>
    <dgm:pt modelId="{4536E2FD-E5EE-D941-8683-28E62E3A443F}" type="pres">
      <dgm:prSet presAssocID="{0AF98A12-FC67-44E5-BAEF-60073C8F26A0}" presName="background" presStyleLbl="node0" presStyleIdx="0" presStyleCnt="2"/>
      <dgm:spPr/>
    </dgm:pt>
    <dgm:pt modelId="{418D890B-F5E3-6A48-A77D-06672C75BD65}" type="pres">
      <dgm:prSet presAssocID="{0AF98A12-FC67-44E5-BAEF-60073C8F26A0}" presName="text" presStyleLbl="fgAcc0" presStyleIdx="0" presStyleCnt="2">
        <dgm:presLayoutVars>
          <dgm:chPref val="3"/>
        </dgm:presLayoutVars>
      </dgm:prSet>
      <dgm:spPr/>
    </dgm:pt>
    <dgm:pt modelId="{4AD8072F-F8D6-0846-B4B4-5223B8309C2F}" type="pres">
      <dgm:prSet presAssocID="{0AF98A12-FC67-44E5-BAEF-60073C8F26A0}" presName="hierChild2" presStyleCnt="0"/>
      <dgm:spPr/>
    </dgm:pt>
    <dgm:pt modelId="{EC2FA6DD-CD2F-DB42-93EA-E009340BE101}" type="pres">
      <dgm:prSet presAssocID="{548D6A3D-40BA-4FE2-91A9-69421FB1A8DD}" presName="hierRoot1" presStyleCnt="0"/>
      <dgm:spPr/>
    </dgm:pt>
    <dgm:pt modelId="{CE7A3FF9-BB00-FE46-B2A4-61FE9948ECD7}" type="pres">
      <dgm:prSet presAssocID="{548D6A3D-40BA-4FE2-91A9-69421FB1A8DD}" presName="composite" presStyleCnt="0"/>
      <dgm:spPr/>
    </dgm:pt>
    <dgm:pt modelId="{E6C19CC6-EB4F-4D44-87FB-5143AEC87A42}" type="pres">
      <dgm:prSet presAssocID="{548D6A3D-40BA-4FE2-91A9-69421FB1A8DD}" presName="background" presStyleLbl="node0" presStyleIdx="1" presStyleCnt="2"/>
      <dgm:spPr/>
    </dgm:pt>
    <dgm:pt modelId="{C16E554F-019B-AE49-9DBE-701588691902}" type="pres">
      <dgm:prSet presAssocID="{548D6A3D-40BA-4FE2-91A9-69421FB1A8DD}" presName="text" presStyleLbl="fgAcc0" presStyleIdx="1" presStyleCnt="2">
        <dgm:presLayoutVars>
          <dgm:chPref val="3"/>
        </dgm:presLayoutVars>
      </dgm:prSet>
      <dgm:spPr/>
    </dgm:pt>
    <dgm:pt modelId="{4E7A50A8-A9C4-1A4D-8FD1-3234465FF128}" type="pres">
      <dgm:prSet presAssocID="{548D6A3D-40BA-4FE2-91A9-69421FB1A8DD}" presName="hierChild2" presStyleCnt="0"/>
      <dgm:spPr/>
    </dgm:pt>
  </dgm:ptLst>
  <dgm:cxnLst>
    <dgm:cxn modelId="{516BB834-F1EE-4B0B-8780-2A0673EC0927}" srcId="{7FCDCCF3-84EC-4411-A54D-DE4B75AADAF9}" destId="{548D6A3D-40BA-4FE2-91A9-69421FB1A8DD}" srcOrd="1" destOrd="0" parTransId="{046EB744-0416-44A5-81C9-7DCE8622EAFC}" sibTransId="{54DD4644-891B-417B-B88C-956C5DC449A9}"/>
    <dgm:cxn modelId="{5CC2225A-1560-254A-87E1-6462262714E2}" type="presOf" srcId="{7FCDCCF3-84EC-4411-A54D-DE4B75AADAF9}" destId="{C630A2F6-B9F3-9348-8FE2-AF5833582F3F}" srcOrd="0" destOrd="0" presId="urn:microsoft.com/office/officeart/2005/8/layout/hierarchy1"/>
    <dgm:cxn modelId="{C9717061-62CF-A742-B578-CA648667AD6B}" type="presOf" srcId="{548D6A3D-40BA-4FE2-91A9-69421FB1A8DD}" destId="{C16E554F-019B-AE49-9DBE-701588691902}" srcOrd="0" destOrd="0" presId="urn:microsoft.com/office/officeart/2005/8/layout/hierarchy1"/>
    <dgm:cxn modelId="{FF50E163-D08C-C049-BC89-76721E18B532}" type="presOf" srcId="{0AF98A12-FC67-44E5-BAEF-60073C8F26A0}" destId="{418D890B-F5E3-6A48-A77D-06672C75BD65}" srcOrd="0" destOrd="0" presId="urn:microsoft.com/office/officeart/2005/8/layout/hierarchy1"/>
    <dgm:cxn modelId="{C1068D98-955D-4998-8261-1A69FCEE0720}" srcId="{7FCDCCF3-84EC-4411-A54D-DE4B75AADAF9}" destId="{0AF98A12-FC67-44E5-BAEF-60073C8F26A0}" srcOrd="0" destOrd="0" parTransId="{405DA430-6630-4DB8-B7AE-B1DC1BAE8D31}" sibTransId="{55AE1483-C11E-4968-BCFE-A8FE706A1390}"/>
    <dgm:cxn modelId="{7E703844-4B5C-9741-9D93-BD6C5C116921}" type="presParOf" srcId="{C630A2F6-B9F3-9348-8FE2-AF5833582F3F}" destId="{275C0C0A-1D97-1D43-AA5E-C74AB21BDBB4}" srcOrd="0" destOrd="0" presId="urn:microsoft.com/office/officeart/2005/8/layout/hierarchy1"/>
    <dgm:cxn modelId="{5AE6A24D-30DF-C949-916E-DF2AF775F43D}" type="presParOf" srcId="{275C0C0A-1D97-1D43-AA5E-C74AB21BDBB4}" destId="{75E07C1D-2872-7B45-B63B-6AF2EA4FA3CD}" srcOrd="0" destOrd="0" presId="urn:microsoft.com/office/officeart/2005/8/layout/hierarchy1"/>
    <dgm:cxn modelId="{0D8D5B61-09E7-E14C-80E9-6F881288B771}" type="presParOf" srcId="{75E07C1D-2872-7B45-B63B-6AF2EA4FA3CD}" destId="{4536E2FD-E5EE-D941-8683-28E62E3A443F}" srcOrd="0" destOrd="0" presId="urn:microsoft.com/office/officeart/2005/8/layout/hierarchy1"/>
    <dgm:cxn modelId="{A804EC49-B3CB-6649-9B86-AA835022E2E1}" type="presParOf" srcId="{75E07C1D-2872-7B45-B63B-6AF2EA4FA3CD}" destId="{418D890B-F5E3-6A48-A77D-06672C75BD65}" srcOrd="1" destOrd="0" presId="urn:microsoft.com/office/officeart/2005/8/layout/hierarchy1"/>
    <dgm:cxn modelId="{829DB9CE-F985-4549-8F4F-D23575259948}" type="presParOf" srcId="{275C0C0A-1D97-1D43-AA5E-C74AB21BDBB4}" destId="{4AD8072F-F8D6-0846-B4B4-5223B8309C2F}" srcOrd="1" destOrd="0" presId="urn:microsoft.com/office/officeart/2005/8/layout/hierarchy1"/>
    <dgm:cxn modelId="{90D1F37B-0D5D-A24A-9CBA-1626B14AF037}" type="presParOf" srcId="{C630A2F6-B9F3-9348-8FE2-AF5833582F3F}" destId="{EC2FA6DD-CD2F-DB42-93EA-E009340BE101}" srcOrd="1" destOrd="0" presId="urn:microsoft.com/office/officeart/2005/8/layout/hierarchy1"/>
    <dgm:cxn modelId="{57FB0DBF-4DF7-B74E-9391-D48C2F9F0DE2}" type="presParOf" srcId="{EC2FA6DD-CD2F-DB42-93EA-E009340BE101}" destId="{CE7A3FF9-BB00-FE46-B2A4-61FE9948ECD7}" srcOrd="0" destOrd="0" presId="urn:microsoft.com/office/officeart/2005/8/layout/hierarchy1"/>
    <dgm:cxn modelId="{9828F9FA-82BF-C847-A483-FF4F102D3857}" type="presParOf" srcId="{CE7A3FF9-BB00-FE46-B2A4-61FE9948ECD7}" destId="{E6C19CC6-EB4F-4D44-87FB-5143AEC87A42}" srcOrd="0" destOrd="0" presId="urn:microsoft.com/office/officeart/2005/8/layout/hierarchy1"/>
    <dgm:cxn modelId="{587C9DB0-F78E-B14A-82F5-3211861DEB1F}" type="presParOf" srcId="{CE7A3FF9-BB00-FE46-B2A4-61FE9948ECD7}" destId="{C16E554F-019B-AE49-9DBE-701588691902}" srcOrd="1" destOrd="0" presId="urn:microsoft.com/office/officeart/2005/8/layout/hierarchy1"/>
    <dgm:cxn modelId="{191475B5-C7BE-7042-B432-C50814F37827}" type="presParOf" srcId="{EC2FA6DD-CD2F-DB42-93EA-E009340BE101}" destId="{4E7A50A8-A9C4-1A4D-8FD1-3234465FF12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6E2FD-E5EE-D941-8683-28E62E3A443F}">
      <dsp:nvSpPr>
        <dsp:cNvPr id="0" name=""/>
        <dsp:cNvSpPr/>
      </dsp:nvSpPr>
      <dsp:spPr>
        <a:xfrm>
          <a:off x="1261" y="393494"/>
          <a:ext cx="4428354" cy="28120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8D890B-F5E3-6A48-A77D-06672C75BD65}">
      <dsp:nvSpPr>
        <dsp:cNvPr id="0" name=""/>
        <dsp:cNvSpPr/>
      </dsp:nvSpPr>
      <dsp:spPr>
        <a:xfrm>
          <a:off x="493301" y="860931"/>
          <a:ext cx="4428354" cy="2812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Look at the words in different languages. Do you see any similarities between languages? Are some words very different? Why do you think that is?</a:t>
          </a:r>
        </a:p>
      </dsp:txBody>
      <dsp:txXfrm>
        <a:off x="575662" y="943292"/>
        <a:ext cx="4263632" cy="2647282"/>
      </dsp:txXfrm>
    </dsp:sp>
    <dsp:sp modelId="{E6C19CC6-EB4F-4D44-87FB-5143AEC87A42}">
      <dsp:nvSpPr>
        <dsp:cNvPr id="0" name=""/>
        <dsp:cNvSpPr/>
      </dsp:nvSpPr>
      <dsp:spPr>
        <a:xfrm>
          <a:off x="5413694" y="393494"/>
          <a:ext cx="4428354" cy="28120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E554F-019B-AE49-9DBE-701588691902}">
      <dsp:nvSpPr>
        <dsp:cNvPr id="0" name=""/>
        <dsp:cNvSpPr/>
      </dsp:nvSpPr>
      <dsp:spPr>
        <a:xfrm>
          <a:off x="5905734" y="860931"/>
          <a:ext cx="4428354" cy="28120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Discuss with your partner: What patterns do you notice? Do some languages borrow words from others?</a:t>
          </a:r>
        </a:p>
      </dsp:txBody>
      <dsp:txXfrm>
        <a:off x="5988095" y="943292"/>
        <a:ext cx="4263632" cy="264728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7301AF2-F9AB-D026-EA6E-1CC15D9A4A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a:extLst>
              <a:ext uri="{FF2B5EF4-FFF2-40B4-BE49-F238E27FC236}">
                <a16:creationId xmlns:a16="http://schemas.microsoft.com/office/drawing/2014/main" id="{3BD58463-80CA-94CF-FDE7-31D17BB3CB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6E41E0-2057-7A40-AEC8-17045A28CE49}" type="datetimeFigureOut">
              <a:rPr lang="en-GB" smtClean="0"/>
              <a:t>25/03/2025</a:t>
            </a:fld>
            <a:endParaRPr lang="en-GB"/>
          </a:p>
        </p:txBody>
      </p:sp>
      <p:sp>
        <p:nvSpPr>
          <p:cNvPr id="4" name="Fußzeilenplatzhalter 3">
            <a:extLst>
              <a:ext uri="{FF2B5EF4-FFF2-40B4-BE49-F238E27FC236}">
                <a16:creationId xmlns:a16="http://schemas.microsoft.com/office/drawing/2014/main" id="{56E1BB36-AFE1-2AA8-3421-4C6C008C91E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Foliennummernplatzhalter 4">
            <a:extLst>
              <a:ext uri="{FF2B5EF4-FFF2-40B4-BE49-F238E27FC236}">
                <a16:creationId xmlns:a16="http://schemas.microsoft.com/office/drawing/2014/main" id="{1834697C-8328-36D0-737B-577234255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EEDB7-C6A9-EB46-BF09-5E52E84CDB43}" type="slidenum">
              <a:rPr lang="en-GB" smtClean="0"/>
              <a:t>‹Nr.›</a:t>
            </a:fld>
            <a:endParaRPr lang="en-GB"/>
          </a:p>
        </p:txBody>
      </p:sp>
    </p:spTree>
    <p:extLst>
      <p:ext uri="{BB962C8B-B14F-4D97-AF65-F5344CB8AC3E}">
        <p14:creationId xmlns:p14="http://schemas.microsoft.com/office/powerpoint/2010/main" val="56202563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08399-76B9-204E-93D4-DC10AEE7B158}" type="datetimeFigureOut">
              <a:rPr lang="en-GB" smtClean="0"/>
              <a:t>25/03/2025</a:t>
            </a:fld>
            <a:endParaRPr lang="en-GB"/>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23A712-F8FD-B24C-9B4A-40B40A96C3DD}" type="slidenum">
              <a:rPr lang="en-GB" smtClean="0"/>
              <a:t>‹Nr.›</a:t>
            </a:fld>
            <a:endParaRPr lang="en-GB"/>
          </a:p>
        </p:txBody>
      </p:sp>
    </p:spTree>
    <p:extLst>
      <p:ext uri="{BB962C8B-B14F-4D97-AF65-F5344CB8AC3E}">
        <p14:creationId xmlns:p14="http://schemas.microsoft.com/office/powerpoint/2010/main" val="422140537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dirty="0"/>
              <a:t>What to talk about: </a:t>
            </a:r>
          </a:p>
          <a:p>
            <a:pPr marL="914400">
              <a:lnSpc>
                <a:spcPct val="107000"/>
              </a:lnSpc>
              <a:spcAft>
                <a:spcPts val="800"/>
              </a:spcAft>
            </a:pPr>
            <a:r>
              <a:rPr lang="en-GB" sz="1800" dirty="0">
                <a:effectLst/>
                <a:latin typeface="Aptos" panose="020B0004020202020204" pitchFamily="34" charset="0"/>
                <a:ea typeface="Calibri" panose="020F0502020204030204" pitchFamily="34" charset="0"/>
                <a:cs typeface="Arial" panose="020B0604020202020204" pitchFamily="34" charset="0"/>
              </a:rPr>
              <a:t>Most of the food itself is healthy, but the doses are important! Bananas are a healthy alterative to sweets but still have an incredible amount of sugar! Joahnna adds NINE bananas to her smoothie AND </a:t>
            </a:r>
            <a:r>
              <a:rPr lang="en-GB" sz="1800" dirty="0" err="1">
                <a:effectLst/>
                <a:latin typeface="Aptos" panose="020B0004020202020204" pitchFamily="34" charset="0"/>
                <a:ea typeface="Calibri" panose="020F0502020204030204" pitchFamily="34" charset="0"/>
                <a:cs typeface="Arial" panose="020B0604020202020204" pitchFamily="34" charset="0"/>
              </a:rPr>
              <a:t>Kokusblütenzucker</a:t>
            </a:r>
            <a:r>
              <a:rPr lang="en-GB" sz="1800" dirty="0">
                <a:effectLst/>
                <a:latin typeface="Aptos" panose="020B0004020202020204" pitchFamily="34" charset="0"/>
                <a:ea typeface="Calibri" panose="020F0502020204030204" pitchFamily="34" charset="0"/>
                <a:cs typeface="Arial" panose="020B0604020202020204" pitchFamily="34" charset="0"/>
              </a:rPr>
              <a:t>. One banana has around 90kcal, meaning she already has an intake of at least 810kcal (not counting the rest of the ingredients) for breakfast. The average woman her age has a daily calorie requirement of 1.900kcal. Lunch is fine, lots of vegetables, rather large portions though, and the pudding with date cake adds an extra couple hundred kcal. </a:t>
            </a:r>
            <a:endParaRPr lang="de-AT"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49572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AABC8F01-C054-6F4E-94D9-415BE4DB96AB}" type="datetime1">
              <a:rPr lang="de-AT" smtClean="0"/>
              <a:t>25.03.25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246476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6729C4B-C9B8-3C49-9148-60874627A8F1}" type="datetime1">
              <a:rPr lang="de-AT" smtClean="0"/>
              <a:t>25.03.25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875110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FD54295A-2AF9-3549-AEF5-104A3CD15D49}" type="datetime1">
              <a:rPr lang="de-AT" smtClean="0"/>
              <a:t>25.03.25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78541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DB864721-3871-4E42-B3CB-22F2F69D0E39}" type="datetime1">
              <a:rPr lang="de-AT" smtClean="0"/>
              <a:t>25.03.25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3718251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CBB1AA80-42A9-0746-97E7-E6326DABA9DD}" type="datetime1">
              <a:rPr lang="de-AT" smtClean="0"/>
              <a:t>25.03.25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217685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3F0B159F-5D53-D64F-A9AC-ED7C9447E8AD}" type="datetime1">
              <a:rPr lang="de-AT" smtClean="0"/>
              <a:t>25.03.25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79941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C6CE8621-6429-0945-A0FF-B052AFB7772E}" type="datetime1">
              <a:rPr lang="de-AT" smtClean="0"/>
              <a:t>25.03.25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988129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17275A3-8C32-894E-95B4-C167AA4EF7BA}" type="datetime1">
              <a:rPr lang="de-AT" smtClean="0"/>
              <a:t>25.03.25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819424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663CBA3-4A03-1F46-B5FA-E838079EABF7}" type="datetime1">
              <a:rPr lang="de-AT" smtClean="0"/>
              <a:t>25.03.25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1736013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58ADC789-9EBF-D745-A91C-0703358A9B27}" type="datetime1">
              <a:rPr lang="de-AT" smtClean="0"/>
              <a:t>25.03.25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496880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198BC178-295D-AC49-8D60-E9D604CEA3CE}" type="datetime1">
              <a:rPr lang="de-AT" smtClean="0"/>
              <a:t>25.03.25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‹Nr.›</a:t>
            </a:fld>
            <a:endParaRPr lang="en-US"/>
          </a:p>
        </p:txBody>
      </p:sp>
    </p:spTree>
    <p:extLst>
      <p:ext uri="{BB962C8B-B14F-4D97-AF65-F5344CB8AC3E}">
        <p14:creationId xmlns:p14="http://schemas.microsoft.com/office/powerpoint/2010/main" val="294184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8C012B14-2BC8-104E-8AF6-B39AC2CACAD2}" type="datetime1">
              <a:rPr lang="de-AT" smtClean="0"/>
              <a:t>25.03.25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‹Nr.›</a:t>
            </a:fld>
            <a:endParaRPr lang="en-US"/>
          </a:p>
        </p:txBody>
      </p:sp>
    </p:spTree>
    <p:extLst>
      <p:ext uri="{BB962C8B-B14F-4D97-AF65-F5344CB8AC3E}">
        <p14:creationId xmlns:p14="http://schemas.microsoft.com/office/powerpoint/2010/main" val="130546093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72" r:id="rId6"/>
    <p:sldLayoutId id="2147483667" r:id="rId7"/>
    <p:sldLayoutId id="2147483668" r:id="rId8"/>
    <p:sldLayoutId id="2147483669" r:id="rId9"/>
    <p:sldLayoutId id="2147483671" r:id="rId10"/>
    <p:sldLayoutId id="2147483670"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udele2023.univie.ac.at/" TargetMode="External"/><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hyperlink" Target="http://creativecommons.org/licenses/by-nc/4.0/?ref=chooser-v1" TargetMode="External"/><Relationship Id="rId9"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hyperlink" Target="https://www.instagram.com/reel/DHbdif3MC5C/?utm_source=ig_web_copy_link&amp;igsh=MzRlODBiNWFlZ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ideo" Target="https://www.youtube.com/embed/xS3g8q5k5C4?feature=oembed"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35455"/>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Verschiedene frische Salate">
            <a:extLst>
              <a:ext uri="{FF2B5EF4-FFF2-40B4-BE49-F238E27FC236}">
                <a16:creationId xmlns:a16="http://schemas.microsoft.com/office/drawing/2014/main" id="{DA617E6B-F37E-A72A-4A36-1B5BC7A9C3F5}"/>
              </a:ext>
            </a:extLst>
          </p:cNvPr>
          <p:cNvPicPr>
            <a:picLocks noChangeAspect="1"/>
          </p:cNvPicPr>
          <p:nvPr/>
        </p:nvPicPr>
        <p:blipFill>
          <a:blip r:embed="rId2"/>
          <a:srcRect t="12615" b="3115"/>
          <a:stretch/>
        </p:blipFill>
        <p:spPr>
          <a:xfrm>
            <a:off x="0" y="9"/>
            <a:ext cx="12191980" cy="6857991"/>
          </a:xfrm>
          <a:prstGeom prst="rect">
            <a:avLst/>
          </a:prstGeom>
        </p:spPr>
      </p:pic>
      <p:sp>
        <p:nvSpPr>
          <p:cNvPr id="11" name="Rectangle 10">
            <a:extLst>
              <a:ext uri="{FF2B5EF4-FFF2-40B4-BE49-F238E27FC236}">
                <a16:creationId xmlns:a16="http://schemas.microsoft.com/office/drawing/2014/main" id="{DF15DF8A-891A-1965-E372-1BA1F3B945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507179" y="173179"/>
            <a:ext cx="6858002" cy="6511640"/>
          </a:xfrm>
          <a:prstGeom prst="rect">
            <a:avLst/>
          </a:prstGeom>
          <a:gradFill>
            <a:gsLst>
              <a:gs pos="0">
                <a:schemeClr val="bg1">
                  <a:alpha val="0"/>
                </a:schemeClr>
              </a:gs>
              <a:gs pos="46000">
                <a:schemeClr val="bg1">
                  <a:alpha val="33000"/>
                </a:schemeClr>
              </a:gs>
              <a:gs pos="26000">
                <a:schemeClr val="bg1">
                  <a:alpha val="20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el 1">
            <a:extLst>
              <a:ext uri="{FF2B5EF4-FFF2-40B4-BE49-F238E27FC236}">
                <a16:creationId xmlns:a16="http://schemas.microsoft.com/office/drawing/2014/main" id="{3896F71A-7C84-4F01-34EE-53B720E6E4E4}"/>
              </a:ext>
            </a:extLst>
          </p:cNvPr>
          <p:cNvSpPr>
            <a:spLocks noGrp="1"/>
          </p:cNvSpPr>
          <p:nvPr>
            <p:ph type="ctrTitle"/>
          </p:nvPr>
        </p:nvSpPr>
        <p:spPr>
          <a:xfrm>
            <a:off x="7473219" y="898373"/>
            <a:ext cx="4470544" cy="3474720"/>
          </a:xfrm>
        </p:spPr>
        <p:txBody>
          <a:bodyPr anchor="b">
            <a:normAutofit/>
          </a:bodyPr>
          <a:lstStyle/>
          <a:p>
            <a:pPr algn="l"/>
            <a:r>
              <a:rPr lang="en-GB" sz="5800" dirty="0"/>
              <a:t>Food</a:t>
            </a:r>
          </a:p>
        </p:txBody>
      </p:sp>
      <p:sp>
        <p:nvSpPr>
          <p:cNvPr id="3" name="Untertitel 2">
            <a:extLst>
              <a:ext uri="{FF2B5EF4-FFF2-40B4-BE49-F238E27FC236}">
                <a16:creationId xmlns:a16="http://schemas.microsoft.com/office/drawing/2014/main" id="{F0F8B4E6-D87E-57F1-7DE7-3033D5757E53}"/>
              </a:ext>
            </a:extLst>
          </p:cNvPr>
          <p:cNvSpPr>
            <a:spLocks noGrp="1"/>
          </p:cNvSpPr>
          <p:nvPr>
            <p:ph type="subTitle" idx="1"/>
          </p:nvPr>
        </p:nvSpPr>
        <p:spPr>
          <a:xfrm>
            <a:off x="7482646" y="4495013"/>
            <a:ext cx="4116410" cy="1386840"/>
          </a:xfrm>
        </p:spPr>
        <p:txBody>
          <a:bodyPr anchor="t">
            <a:normAutofit/>
          </a:bodyPr>
          <a:lstStyle/>
          <a:p>
            <a:pPr algn="l"/>
            <a:endParaRPr lang="en-GB" sz="2200" dirty="0"/>
          </a:p>
        </p:txBody>
      </p:sp>
      <p:sp>
        <p:nvSpPr>
          <p:cNvPr id="6" name="Textfeld 10">
            <a:extLst>
              <a:ext uri="{FF2B5EF4-FFF2-40B4-BE49-F238E27FC236}">
                <a16:creationId xmlns:a16="http://schemas.microsoft.com/office/drawing/2014/main" id="{13AD7910-B577-A459-8ACE-6064EDE53F6E}"/>
              </a:ext>
            </a:extLst>
          </p:cNvPr>
          <p:cNvSpPr txBox="1"/>
          <p:nvPr/>
        </p:nvSpPr>
        <p:spPr>
          <a:xfrm flipV="1">
            <a:off x="4664055" y="10116186"/>
            <a:ext cx="3488055" cy="45719"/>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650">
                <a:solidFill>
                  <a:srgbClr val="333333"/>
                </a:solidFill>
                <a:effectLst/>
                <a:latin typeface="Helvetica Neue" panose="02000503000000020004" pitchFamily="2" charset="0"/>
                <a:ea typeface="Calibri" panose="020F0502020204030204" pitchFamily="34" charset="0"/>
                <a:cs typeface="Arial" panose="020B0604020202020204" pitchFamily="34" charset="0"/>
              </a:rPr>
              <a:t>Project Workshop by </a:t>
            </a:r>
            <a:r>
              <a:rPr lang="en-US" sz="650" u="sng">
                <a:solidFill>
                  <a:srgbClr val="D14500"/>
                </a:solidFill>
                <a:effectLst/>
                <a:latin typeface="Helvetica Neue" panose="02000503000000020004" pitchFamily="2" charset="0"/>
                <a:ea typeface="Calibri" panose="020F0502020204030204" pitchFamily="34" charset="0"/>
                <a:cs typeface="Arial" panose="020B0604020202020204" pitchFamily="34" charset="0"/>
                <a:hlinkClick r:id="rId3"/>
              </a:rPr>
              <a:t>Udele</a:t>
            </a:r>
            <a:r>
              <a:rPr lang="en-US" sz="650">
                <a:effectLst/>
                <a:latin typeface="Helvetica Neue" panose="02000503000000020004" pitchFamily="2" charset="0"/>
                <a:ea typeface="Calibri" panose="020F0502020204030204" pitchFamily="34" charset="0"/>
                <a:cs typeface="Arial" panose="020B0604020202020204" pitchFamily="34" charset="0"/>
              </a:rPr>
              <a:t> </a:t>
            </a:r>
            <a:r>
              <a:rPr lang="en-US" sz="650">
                <a:solidFill>
                  <a:srgbClr val="333333"/>
                </a:solidFill>
                <a:effectLst/>
                <a:latin typeface="Helvetica Neue" panose="02000503000000020004" pitchFamily="2" charset="0"/>
                <a:ea typeface="Calibri" panose="020F0502020204030204" pitchFamily="34" charset="0"/>
                <a:cs typeface="Arial" panose="020B0604020202020204" pitchFamily="34" charset="0"/>
              </a:rPr>
              <a:t>is licensed under </a:t>
            </a:r>
            <a:r>
              <a:rPr lang="en-US" sz="650" u="sng">
                <a:solidFill>
                  <a:srgbClr val="D14500"/>
                </a:solidFill>
                <a:effectLst/>
                <a:latin typeface="Helvetica Neue" panose="02000503000000020004" pitchFamily="2" charset="0"/>
                <a:ea typeface="Calibri" panose="020F0502020204030204" pitchFamily="34" charset="0"/>
                <a:cs typeface="Arial" panose="020B0604020202020204" pitchFamily="34" charset="0"/>
                <a:hlinkClick r:id="rId4"/>
              </a:rPr>
              <a:t>CC BY-NC 4.0</a:t>
            </a:r>
            <a:r>
              <a:rPr lang="en-US" sz="650">
                <a:effectLst/>
                <a:latin typeface="Helvetica Neue" panose="02000503000000020004" pitchFamily="2" charset="0"/>
                <a:ea typeface="Calibri" panose="020F0502020204030204" pitchFamily="34" charset="0"/>
                <a:cs typeface="Arial" panose="020B0604020202020204" pitchFamily="34" charset="0"/>
              </a:rPr>
              <a:t> </a:t>
            </a:r>
            <a:endParaRPr lang="de-AT" sz="110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100">
                <a:effectLst/>
                <a:latin typeface="Calibri" panose="020F0502020204030204" pitchFamily="34" charset="0"/>
                <a:ea typeface="Calibri" panose="020F0502020204030204" pitchFamily="34" charset="0"/>
                <a:cs typeface="Arial" panose="020B0604020202020204" pitchFamily="34" charset="0"/>
              </a:rPr>
              <a:t> </a:t>
            </a:r>
            <a:endParaRPr lang="de-AT" sz="1100">
              <a:effectLst/>
              <a:latin typeface="Calibri" panose="020F0502020204030204" pitchFamily="34" charset="0"/>
              <a:ea typeface="Calibri" panose="020F0502020204030204" pitchFamily="34" charset="0"/>
              <a:cs typeface="Arial" panose="020B0604020202020204" pitchFamily="34" charset="0"/>
            </a:endParaRPr>
          </a:p>
        </p:txBody>
      </p:sp>
      <p:pic>
        <p:nvPicPr>
          <p:cNvPr id="1029" name="Grafik 393806771">
            <a:extLst>
              <a:ext uri="{FF2B5EF4-FFF2-40B4-BE49-F238E27FC236}">
                <a16:creationId xmlns:a16="http://schemas.microsoft.com/office/drawing/2014/main" id="{E43B1589-ECC5-A3FE-3CDF-AA0DE2C1E7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V="1">
            <a:off x="-20" y="411481"/>
            <a:ext cx="177800" cy="4571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3138971B-558B-8CF3-C22D-ED80DC109896}"/>
              </a:ext>
            </a:extLst>
          </p:cNvPr>
          <p:cNvSpPr>
            <a:spLocks noChangeArrowheads="1"/>
          </p:cNvSpPr>
          <p:nvPr/>
        </p:nvSpPr>
        <p:spPr bwMode="auto">
          <a:xfrm>
            <a:off x="-2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0" name="Rectangle 12">
            <a:extLst>
              <a:ext uri="{FF2B5EF4-FFF2-40B4-BE49-F238E27FC236}">
                <a16:creationId xmlns:a16="http://schemas.microsoft.com/office/drawing/2014/main" id="{830588A0-CB8A-D23B-24F1-F10CBEF1C62C}"/>
              </a:ext>
            </a:extLst>
          </p:cNvPr>
          <p:cNvSpPr>
            <a:spLocks noChangeArrowheads="1"/>
          </p:cNvSpPr>
          <p:nvPr/>
        </p:nvSpPr>
        <p:spPr bwMode="auto">
          <a:xfrm>
            <a:off x="-20" y="1270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2" name="Grafik 11" descr="Ein Bild, das Text, Schrift, Screenshot, Design enthält.&#10;&#10;Automatisch generierte Beschreibung">
            <a:extLst>
              <a:ext uri="{FF2B5EF4-FFF2-40B4-BE49-F238E27FC236}">
                <a16:creationId xmlns:a16="http://schemas.microsoft.com/office/drawing/2014/main" id="{AA89A63F-83BD-866C-0F2D-647BEC6E32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70573" y="212408"/>
            <a:ext cx="2480945" cy="611505"/>
          </a:xfrm>
          <a:prstGeom prst="rect">
            <a:avLst/>
          </a:prstGeom>
        </p:spPr>
      </p:pic>
      <p:pic>
        <p:nvPicPr>
          <p:cNvPr id="13" name="Grafik 12" descr="Ein Bild, das Muster, Quadrat, Symmetrie, Design enthält.&#10;&#10;KI-generierte Inhalte können fehlerhaft sein.">
            <a:extLst>
              <a:ext uri="{FF2B5EF4-FFF2-40B4-BE49-F238E27FC236}">
                <a16:creationId xmlns:a16="http://schemas.microsoft.com/office/drawing/2014/main" id="{5F3A4FF2-98CF-55B6-6500-3CBC813F22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32634" y="294516"/>
            <a:ext cx="443230" cy="443230"/>
          </a:xfrm>
          <a:prstGeom prst="rect">
            <a:avLst/>
          </a:prstGeom>
        </p:spPr>
      </p:pic>
      <p:sp>
        <p:nvSpPr>
          <p:cNvPr id="14" name="Abgerundetes Rechteck 13">
            <a:extLst>
              <a:ext uri="{FF2B5EF4-FFF2-40B4-BE49-F238E27FC236}">
                <a16:creationId xmlns:a16="http://schemas.microsoft.com/office/drawing/2014/main" id="{E32AA529-4B02-6B08-5363-F23C8C7CAE7F}"/>
              </a:ext>
            </a:extLst>
          </p:cNvPr>
          <p:cNvSpPr/>
          <p:nvPr/>
        </p:nvSpPr>
        <p:spPr>
          <a:xfrm>
            <a:off x="7473219" y="6125497"/>
            <a:ext cx="4125837" cy="62926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5" name="Grafik 14" descr="Ein Bild, das Schrift, Grafiken, Screenshot, Text enthält.&#10;&#10;Automatisch generierte Beschreibung">
            <a:extLst>
              <a:ext uri="{FF2B5EF4-FFF2-40B4-BE49-F238E27FC236}">
                <a16:creationId xmlns:a16="http://schemas.microsoft.com/office/drawing/2014/main" id="{F367CF1A-4CCE-3CA3-F2C1-D410C6D8E7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36970" y="6199393"/>
            <a:ext cx="1299210" cy="161925"/>
          </a:xfrm>
          <a:prstGeom prst="rect">
            <a:avLst/>
          </a:prstGeom>
        </p:spPr>
      </p:pic>
      <p:sp>
        <p:nvSpPr>
          <p:cNvPr id="18" name="Textfeld 17">
            <a:extLst>
              <a:ext uri="{FF2B5EF4-FFF2-40B4-BE49-F238E27FC236}">
                <a16:creationId xmlns:a16="http://schemas.microsoft.com/office/drawing/2014/main" id="{9EA64F3D-AD02-37A5-6195-83553A3A1A77}"/>
              </a:ext>
            </a:extLst>
          </p:cNvPr>
          <p:cNvSpPr txBox="1"/>
          <p:nvPr/>
        </p:nvSpPr>
        <p:spPr>
          <a:xfrm>
            <a:off x="8087497" y="6335610"/>
            <a:ext cx="848663" cy="169277"/>
          </a:xfrm>
          <a:prstGeom prst="rect">
            <a:avLst/>
          </a:prstGeom>
          <a:noFill/>
        </p:spPr>
        <p:txBody>
          <a:bodyPr wrap="square">
            <a:spAutoFit/>
          </a:bodyPr>
          <a:lstStyle/>
          <a:p>
            <a:r>
              <a:rPr lang="de-AT" sz="500" b="0" dirty="0">
                <a:solidFill>
                  <a:srgbClr val="222771"/>
                </a:solidFill>
                <a:effectLst/>
                <a:latin typeface="Helvetica Neue Light" panose="02000403000000020004" pitchFamily="2" charset="0"/>
                <a:ea typeface="Calibri" panose="020F0502020204030204" pitchFamily="34" charset="0"/>
                <a:cs typeface="Arial" panose="020B0604020202020204" pitchFamily="34" charset="0"/>
              </a:rPr>
              <a:t>Project V-975</a:t>
            </a:r>
            <a:endParaRPr lang="de-AT" sz="2800" b="1" dirty="0">
              <a:effectLst/>
              <a:latin typeface="Helvetica Neue" panose="02000503000000020004" pitchFamily="2" charset="0"/>
              <a:ea typeface="Calibri" panose="020F0502020204030204" pitchFamily="34" charset="0"/>
              <a:cs typeface="Arial" panose="020B0604020202020204" pitchFamily="34" charset="0"/>
            </a:endParaRPr>
          </a:p>
        </p:txBody>
      </p:sp>
      <p:pic>
        <p:nvPicPr>
          <p:cNvPr id="19" name="Grafik 18" descr="Ein Bild, das Text, Schrift, Logo, Symbol enthält.&#10;&#10;Automatisch generierte Beschreibung">
            <a:extLst>
              <a:ext uri="{FF2B5EF4-FFF2-40B4-BE49-F238E27FC236}">
                <a16:creationId xmlns:a16="http://schemas.microsoft.com/office/drawing/2014/main" id="{58B54A41-77AC-B50A-20E0-A2441ACBE5E4}"/>
              </a:ext>
            </a:extLst>
          </p:cNvPr>
          <p:cNvPicPr>
            <a:picLocks noChangeAspect="1"/>
          </p:cNvPicPr>
          <p:nvPr/>
        </p:nvPicPr>
        <p:blipFill>
          <a:blip r:embed="rId9">
            <a:extLst>
              <a:ext uri="{28A0092B-C50C-407E-A947-70E740481C1C}">
                <a14:useLocalDpi xmlns:a14="http://schemas.microsoft.com/office/drawing/2010/main" val="0"/>
              </a:ext>
            </a:extLst>
          </a:blip>
          <a:srcRect t="17643" b="24386"/>
          <a:stretch/>
        </p:blipFill>
        <p:spPr>
          <a:xfrm>
            <a:off x="9328770" y="6152598"/>
            <a:ext cx="1443990" cy="417440"/>
          </a:xfrm>
          <a:prstGeom prst="rect">
            <a:avLst/>
          </a:prstGeom>
        </p:spPr>
      </p:pic>
      <p:pic>
        <p:nvPicPr>
          <p:cNvPr id="1038" name="Grafik 393806771">
            <a:extLst>
              <a:ext uri="{FF2B5EF4-FFF2-40B4-BE49-F238E27FC236}">
                <a16:creationId xmlns:a16="http://schemas.microsoft.com/office/drawing/2014/main" id="{43F2BFAA-839F-F6C6-11F8-B71ABEBC25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65349" y="6553392"/>
            <a:ext cx="177800" cy="1778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Grafik 232761391">
            <a:extLst>
              <a:ext uri="{FF2B5EF4-FFF2-40B4-BE49-F238E27FC236}">
                <a16:creationId xmlns:a16="http://schemas.microsoft.com/office/drawing/2014/main" id="{F44CA7CC-EFEA-8658-2E26-F5B482D5D61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343149" y="6546793"/>
            <a:ext cx="177800" cy="17780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15">
            <a:extLst>
              <a:ext uri="{FF2B5EF4-FFF2-40B4-BE49-F238E27FC236}">
                <a16:creationId xmlns:a16="http://schemas.microsoft.com/office/drawing/2014/main" id="{8034FC30-C195-52F0-99BA-470519557037}"/>
              </a:ext>
            </a:extLst>
          </p:cNvPr>
          <p:cNvSpPr>
            <a:spLocks noChangeArrowheads="1"/>
          </p:cNvSpPr>
          <p:nvPr/>
        </p:nvSpPr>
        <p:spPr bwMode="auto">
          <a:xfrm>
            <a:off x="8936180" y="642024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600" b="0" i="0" u="none" strike="noStrike" cap="none" normalizeH="0" baseline="0" dirty="0">
                <a:ln>
                  <a:noFill/>
                </a:ln>
                <a:solidFill>
                  <a:srgbClr val="333333"/>
                </a:solidFill>
                <a:effectLst/>
                <a:latin typeface="Helvetica Neue" panose="02000503000000020004" pitchFamily="2" charset="0"/>
                <a:ea typeface="Calibri" panose="020F0502020204030204" pitchFamily="34" charset="0"/>
                <a:cs typeface="Arial" panose="020B0604020202020204" pitchFamily="34" charset="0"/>
              </a:rPr>
              <a:t>Project Workshop by </a:t>
            </a:r>
            <a:r>
              <a:rPr kumimoji="0" lang="en-US" altLang="de-DE" sz="600" b="0" i="0" u="none" strike="noStrike" cap="none" normalizeH="0" baseline="0" dirty="0">
                <a:ln>
                  <a:noFill/>
                </a:ln>
                <a:solidFill>
                  <a:srgbClr val="D14500"/>
                </a:solidFill>
                <a:effectLst/>
                <a:latin typeface="Helvetica Neue" panose="02000503000000020004" pitchFamily="2" charset="0"/>
                <a:ea typeface="Calibri" panose="020F0502020204030204" pitchFamily="34" charset="0"/>
                <a:cs typeface="Arial" panose="020B0604020202020204" pitchFamily="34" charset="0"/>
                <a:hlinkClick r:id="rId3"/>
              </a:rPr>
              <a:t>Udele</a:t>
            </a:r>
            <a:r>
              <a:rPr kumimoji="0" lang="en-US" altLang="de-DE" sz="600" b="0" i="0" u="none" strike="noStrike" cap="none" normalizeH="0" baseline="0" dirty="0">
                <a:ln>
                  <a:noFill/>
                </a:ln>
                <a:solidFill>
                  <a:schemeClr val="tx1"/>
                </a:solidFill>
                <a:effectLst/>
                <a:latin typeface="Helvetica Neue" panose="02000503000000020004" pitchFamily="2" charset="0"/>
                <a:ea typeface="Calibri" panose="020F0502020204030204" pitchFamily="34" charset="0"/>
                <a:cs typeface="Arial" panose="020B0604020202020204" pitchFamily="34" charset="0"/>
              </a:rPr>
              <a:t> </a:t>
            </a:r>
            <a:r>
              <a:rPr kumimoji="0" lang="en-US" altLang="de-DE" sz="600" b="0" i="0" u="none" strike="noStrike" cap="none" normalizeH="0" baseline="0" dirty="0">
                <a:ln>
                  <a:noFill/>
                </a:ln>
                <a:solidFill>
                  <a:srgbClr val="333333"/>
                </a:solidFill>
                <a:effectLst/>
                <a:latin typeface="Helvetica Neue" panose="02000503000000020004" pitchFamily="2" charset="0"/>
                <a:ea typeface="Calibri" panose="020F0502020204030204" pitchFamily="34" charset="0"/>
                <a:cs typeface="Arial" panose="020B0604020202020204" pitchFamily="34" charset="0"/>
              </a:rPr>
              <a:t>is licensed under </a:t>
            </a:r>
            <a:r>
              <a:rPr kumimoji="0" lang="en-US" altLang="de-DE" sz="600" b="0" i="0" u="none" strike="noStrike" cap="none" normalizeH="0" baseline="0" dirty="0">
                <a:ln>
                  <a:noFill/>
                </a:ln>
                <a:solidFill>
                  <a:srgbClr val="D14500"/>
                </a:solidFill>
                <a:effectLst/>
                <a:latin typeface="Helvetica Neue" panose="02000503000000020004" pitchFamily="2" charset="0"/>
                <a:ea typeface="Calibri" panose="020F0502020204030204" pitchFamily="34" charset="0"/>
                <a:cs typeface="Arial" panose="020B0604020202020204" pitchFamily="34" charset="0"/>
                <a:hlinkClick r:id="rId4"/>
              </a:rPr>
              <a:t>CC BY-NC 4.0</a:t>
            </a:r>
            <a:r>
              <a:rPr kumimoji="0" lang="en-US" altLang="de-DE" sz="600" b="0" i="0" u="none" strike="noStrike" cap="none" normalizeH="0" baseline="0" dirty="0">
                <a:ln>
                  <a:noFill/>
                </a:ln>
                <a:solidFill>
                  <a:schemeClr val="tx1"/>
                </a:solidFill>
                <a:effectLst/>
                <a:latin typeface="Helvetica Neue" panose="02000503000000020004" pitchFamily="2" charset="0"/>
                <a:ea typeface="Calibri" panose="020F0502020204030204" pitchFamily="34" charset="0"/>
                <a:cs typeface="Arial" panose="020B0604020202020204" pitchFamily="34" charset="0"/>
              </a:rPr>
              <a:t> </a:t>
            </a:r>
            <a:endParaRPr kumimoji="0" lang="en-US" altLang="de-DE" sz="1800" b="0" i="0" u="none" strike="noStrike" cap="none" normalizeH="0" baseline="0" dirty="0">
              <a:ln>
                <a:noFill/>
              </a:ln>
              <a:solidFill>
                <a:schemeClr val="tx1"/>
              </a:solidFill>
              <a:effectLst/>
              <a:latin typeface="Arial" panose="020B0604020202020204" pitchFamily="34" charset="0"/>
            </a:endParaRPr>
          </a:p>
        </p:txBody>
      </p:sp>
      <p:pic>
        <p:nvPicPr>
          <p:cNvPr id="22" name="Grafik 21">
            <a:extLst>
              <a:ext uri="{FF2B5EF4-FFF2-40B4-BE49-F238E27FC236}">
                <a16:creationId xmlns:a16="http://schemas.microsoft.com/office/drawing/2014/main" id="{70173450-5BF4-85EC-336C-9CF56CBF946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04242" y="3337242"/>
            <a:ext cx="183515" cy="183515"/>
          </a:xfrm>
          <a:prstGeom prst="rect">
            <a:avLst/>
          </a:prstGeom>
          <a:noFill/>
        </p:spPr>
      </p:pic>
    </p:spTree>
    <p:extLst>
      <p:ext uri="{BB962C8B-B14F-4D97-AF65-F5344CB8AC3E}">
        <p14:creationId xmlns:p14="http://schemas.microsoft.com/office/powerpoint/2010/main" val="316011131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24B858-9FB4-9672-3521-CA541D96C4F0}"/>
              </a:ext>
            </a:extLst>
          </p:cNvPr>
          <p:cNvSpPr>
            <a:spLocks noGrp="1"/>
          </p:cNvSpPr>
          <p:nvPr>
            <p:ph type="title"/>
          </p:nvPr>
        </p:nvSpPr>
        <p:spPr/>
        <p:txBody>
          <a:bodyPr/>
          <a:lstStyle/>
          <a:p>
            <a:r>
              <a:rPr lang="en-GB" dirty="0"/>
              <a:t>Let’s talk about food!</a:t>
            </a:r>
          </a:p>
        </p:txBody>
      </p:sp>
      <p:sp>
        <p:nvSpPr>
          <p:cNvPr id="3" name="Inhaltsplatzhalter 2">
            <a:extLst>
              <a:ext uri="{FF2B5EF4-FFF2-40B4-BE49-F238E27FC236}">
                <a16:creationId xmlns:a16="http://schemas.microsoft.com/office/drawing/2014/main" id="{D3BA9312-D24E-0B38-6E09-0CAA647BDFCE}"/>
              </a:ext>
            </a:extLst>
          </p:cNvPr>
          <p:cNvSpPr>
            <a:spLocks noGrp="1"/>
          </p:cNvSpPr>
          <p:nvPr>
            <p:ph idx="1"/>
          </p:nvPr>
        </p:nvSpPr>
        <p:spPr/>
        <p:txBody>
          <a:bodyPr/>
          <a:lstStyle/>
          <a:p>
            <a:r>
              <a:rPr lang="en-GB" dirty="0"/>
              <a:t>Johanna is a vegan food influencer.</a:t>
            </a:r>
          </a:p>
          <a:p>
            <a:r>
              <a:rPr lang="en-GB" dirty="0"/>
              <a:t>In this video she shares what she eats in a day to feel good.</a:t>
            </a:r>
          </a:p>
          <a:p>
            <a:r>
              <a:rPr lang="en-GB" dirty="0"/>
              <a:t>Watch the video and think about:</a:t>
            </a:r>
          </a:p>
          <a:p>
            <a:pPr lvl="1"/>
            <a:r>
              <a:rPr lang="en-GB" sz="2000" dirty="0"/>
              <a:t>What is healthy about this diet?</a:t>
            </a:r>
          </a:p>
          <a:p>
            <a:pPr lvl="1"/>
            <a:r>
              <a:rPr lang="en-GB" sz="2000" dirty="0"/>
              <a:t>Would you do anything differently?</a:t>
            </a:r>
          </a:p>
          <a:p>
            <a:pPr lvl="1"/>
            <a:endParaRPr lang="en-GB" sz="2000" dirty="0"/>
          </a:p>
          <a:p>
            <a:r>
              <a:rPr lang="en-GB" dirty="0">
                <a:hlinkClick r:id="rId3"/>
              </a:rPr>
              <a:t>https://www.instagram.com/reel/DHbdif3MC5C/?utm_source=ig_web_copy_link&amp;igsh=MzRlODBiNWFlZA==</a:t>
            </a:r>
            <a:r>
              <a:rPr lang="en-GB" dirty="0"/>
              <a:t> </a:t>
            </a:r>
          </a:p>
        </p:txBody>
      </p:sp>
    </p:spTree>
    <p:extLst>
      <p:ext uri="{BB962C8B-B14F-4D97-AF65-F5344CB8AC3E}">
        <p14:creationId xmlns:p14="http://schemas.microsoft.com/office/powerpoint/2010/main" val="1377482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722C17-1198-785B-BE44-47F65801B81A}"/>
              </a:ext>
            </a:extLst>
          </p:cNvPr>
          <p:cNvSpPr>
            <a:spLocks noGrp="1"/>
          </p:cNvSpPr>
          <p:nvPr>
            <p:ph type="title"/>
          </p:nvPr>
        </p:nvSpPr>
        <p:spPr/>
        <p:txBody>
          <a:bodyPr/>
          <a:lstStyle/>
          <a:p>
            <a:r>
              <a:rPr lang="en-GB" dirty="0"/>
              <a:t>Sort the Food</a:t>
            </a:r>
          </a:p>
        </p:txBody>
      </p:sp>
      <p:sp>
        <p:nvSpPr>
          <p:cNvPr id="3" name="Inhaltsplatzhalter 2">
            <a:extLst>
              <a:ext uri="{FF2B5EF4-FFF2-40B4-BE49-F238E27FC236}">
                <a16:creationId xmlns:a16="http://schemas.microsoft.com/office/drawing/2014/main" id="{D34C407F-794C-3196-E1F1-9AD3B99269BE}"/>
              </a:ext>
            </a:extLst>
          </p:cNvPr>
          <p:cNvSpPr>
            <a:spLocks noGrp="1"/>
          </p:cNvSpPr>
          <p:nvPr>
            <p:ph idx="1"/>
          </p:nvPr>
        </p:nvSpPr>
        <p:spPr>
          <a:noFill/>
        </p:spPr>
        <p:txBody>
          <a:bodyPr/>
          <a:lstStyle/>
          <a:p>
            <a:pPr marL="342900" lvl="0" indent="-342900" fontAlgn="base">
              <a:lnSpc>
                <a:spcPct val="107000"/>
              </a:lnSpc>
              <a:spcAft>
                <a:spcPts val="800"/>
              </a:spcAft>
              <a:buSzPts val="1000"/>
              <a:buFont typeface="Symbol" pitchFamily="2" charset="2"/>
              <a:buChar char=""/>
              <a:tabLst>
                <a:tab pos="2286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Work with a partner.</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itchFamily="2" charset="2"/>
              <a:buChar char=""/>
              <a:tabLst>
                <a:tab pos="2286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Sort the words into the correct category: Write the English words from the list below into the correct column.</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itchFamily="2" charset="2"/>
              <a:buChar char=""/>
              <a:tabLst>
                <a:tab pos="2286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many languages can you use? In how many other languages do you know the word? Add these words to the box.</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apple, chicken, grapes, onions, bananas, milk, beef, oranges, potatoes, cheese, carrots, yogurt, butter, fish, peas</a:t>
            </a:r>
            <a:endParaRPr lang="de-AT" sz="1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graphicFrame>
        <p:nvGraphicFramePr>
          <p:cNvPr id="4" name="Tabelle 3">
            <a:extLst>
              <a:ext uri="{FF2B5EF4-FFF2-40B4-BE49-F238E27FC236}">
                <a16:creationId xmlns:a16="http://schemas.microsoft.com/office/drawing/2014/main" id="{554E081B-1720-73AA-A45E-014C9E8214C7}"/>
              </a:ext>
            </a:extLst>
          </p:cNvPr>
          <p:cNvGraphicFramePr>
            <a:graphicFrameLocks noGrp="1"/>
          </p:cNvGraphicFramePr>
          <p:nvPr>
            <p:extLst>
              <p:ext uri="{D42A27DB-BD31-4B8C-83A1-F6EECF244321}">
                <p14:modId xmlns:p14="http://schemas.microsoft.com/office/powerpoint/2010/main" val="1316345120"/>
              </p:ext>
            </p:extLst>
          </p:nvPr>
        </p:nvGraphicFramePr>
        <p:xfrm>
          <a:off x="1504060" y="4881469"/>
          <a:ext cx="8499376" cy="370840"/>
        </p:xfrm>
        <a:graphic>
          <a:graphicData uri="http://schemas.openxmlformats.org/drawingml/2006/table">
            <a:tbl>
              <a:tblPr firstRow="1" bandRow="1">
                <a:tableStyleId>{5C22544A-7EE6-4342-B048-85BDC9FD1C3A}</a:tableStyleId>
              </a:tblPr>
              <a:tblGrid>
                <a:gridCol w="1996976">
                  <a:extLst>
                    <a:ext uri="{9D8B030D-6E8A-4147-A177-3AD203B41FA5}">
                      <a16:colId xmlns:a16="http://schemas.microsoft.com/office/drawing/2014/main" val="2286203613"/>
                    </a:ext>
                  </a:extLst>
                </a:gridCol>
                <a:gridCol w="1625600">
                  <a:extLst>
                    <a:ext uri="{9D8B030D-6E8A-4147-A177-3AD203B41FA5}">
                      <a16:colId xmlns:a16="http://schemas.microsoft.com/office/drawing/2014/main" val="4069948624"/>
                    </a:ext>
                  </a:extLst>
                </a:gridCol>
                <a:gridCol w="1625600">
                  <a:extLst>
                    <a:ext uri="{9D8B030D-6E8A-4147-A177-3AD203B41FA5}">
                      <a16:colId xmlns:a16="http://schemas.microsoft.com/office/drawing/2014/main" val="2232304579"/>
                    </a:ext>
                  </a:extLst>
                </a:gridCol>
                <a:gridCol w="1625600">
                  <a:extLst>
                    <a:ext uri="{9D8B030D-6E8A-4147-A177-3AD203B41FA5}">
                      <a16:colId xmlns:a16="http://schemas.microsoft.com/office/drawing/2014/main" val="2522658193"/>
                    </a:ext>
                  </a:extLst>
                </a:gridCol>
                <a:gridCol w="1625600">
                  <a:extLst>
                    <a:ext uri="{9D8B030D-6E8A-4147-A177-3AD203B41FA5}">
                      <a16:colId xmlns:a16="http://schemas.microsoft.com/office/drawing/2014/main" val="3878120041"/>
                    </a:ext>
                  </a:extLst>
                </a:gridCol>
              </a:tblGrid>
              <a:tr h="370840">
                <a:tc>
                  <a:txBody>
                    <a:bodyPr/>
                    <a:lstStyle/>
                    <a:p>
                      <a:r>
                        <a:rPr lang="en-GB" dirty="0"/>
                        <a:t>Fruit</a:t>
                      </a:r>
                    </a:p>
                  </a:txBody>
                  <a:tcPr/>
                </a:tc>
                <a:tc>
                  <a:txBody>
                    <a:bodyPr/>
                    <a:lstStyle/>
                    <a:p>
                      <a:r>
                        <a:rPr lang="en-GB" dirty="0"/>
                        <a:t>Vegetables</a:t>
                      </a:r>
                    </a:p>
                  </a:txBody>
                  <a:tcPr/>
                </a:tc>
                <a:tc>
                  <a:txBody>
                    <a:bodyPr/>
                    <a:lstStyle/>
                    <a:p>
                      <a:r>
                        <a:rPr lang="en-GB" dirty="0"/>
                        <a:t>Dairy</a:t>
                      </a:r>
                    </a:p>
                  </a:txBody>
                  <a:tcPr/>
                </a:tc>
                <a:tc>
                  <a:txBody>
                    <a:bodyPr/>
                    <a:lstStyle/>
                    <a:p>
                      <a:r>
                        <a:rPr lang="en-GB" dirty="0"/>
                        <a:t>Meat</a:t>
                      </a:r>
                    </a:p>
                  </a:txBody>
                  <a:tcPr/>
                </a:tc>
                <a:tc>
                  <a:txBody>
                    <a:bodyPr/>
                    <a:lstStyle/>
                    <a:p>
                      <a:r>
                        <a:rPr lang="en-GB" dirty="0"/>
                        <a:t>Fish</a:t>
                      </a:r>
                    </a:p>
                  </a:txBody>
                  <a:tcPr/>
                </a:tc>
                <a:extLst>
                  <a:ext uri="{0D108BD9-81ED-4DB2-BD59-A6C34878D82A}">
                    <a16:rowId xmlns:a16="http://schemas.microsoft.com/office/drawing/2014/main" val="3508417804"/>
                  </a:ext>
                </a:extLst>
              </a:tr>
            </a:tbl>
          </a:graphicData>
        </a:graphic>
      </p:graphicFrame>
    </p:spTree>
    <p:extLst>
      <p:ext uri="{BB962C8B-B14F-4D97-AF65-F5344CB8AC3E}">
        <p14:creationId xmlns:p14="http://schemas.microsoft.com/office/powerpoint/2010/main" val="766755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F4A30-9CB9-65E0-C66E-16650B0B10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77EA8F-53B9-DFBC-C2EE-A2F87C8445B6}"/>
              </a:ext>
            </a:extLst>
          </p:cNvPr>
          <p:cNvSpPr>
            <a:spLocks noGrp="1"/>
          </p:cNvSpPr>
          <p:nvPr>
            <p:ph type="title"/>
          </p:nvPr>
        </p:nvSpPr>
        <p:spPr/>
        <p:txBody>
          <a:bodyPr/>
          <a:lstStyle/>
          <a:p>
            <a:r>
              <a:rPr lang="en-GB" dirty="0"/>
              <a:t>Sort the Food</a:t>
            </a:r>
          </a:p>
        </p:txBody>
      </p:sp>
      <p:sp>
        <p:nvSpPr>
          <p:cNvPr id="3" name="Inhaltsplatzhalter 2">
            <a:extLst>
              <a:ext uri="{FF2B5EF4-FFF2-40B4-BE49-F238E27FC236}">
                <a16:creationId xmlns:a16="http://schemas.microsoft.com/office/drawing/2014/main" id="{09E3A65F-8280-B998-98D0-FC464755C083}"/>
              </a:ext>
            </a:extLst>
          </p:cNvPr>
          <p:cNvSpPr>
            <a:spLocks noGrp="1"/>
          </p:cNvSpPr>
          <p:nvPr>
            <p:ph idx="1"/>
          </p:nvPr>
        </p:nvSpPr>
        <p:spPr>
          <a:noFill/>
        </p:spPr>
        <p:txBody>
          <a:bodyPr/>
          <a:lstStyle/>
          <a:p>
            <a:pPr marL="342900" lvl="0" indent="-342900" fontAlgn="base">
              <a:lnSpc>
                <a:spcPct val="107000"/>
              </a:lnSpc>
              <a:spcAft>
                <a:spcPts val="800"/>
              </a:spcAft>
              <a:buSzPts val="1000"/>
              <a:buFont typeface="Symbol" pitchFamily="2" charset="2"/>
              <a:buChar char=""/>
              <a:tabLst>
                <a:tab pos="2286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Work with a partner.</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itchFamily="2" charset="2"/>
              <a:buChar char=""/>
              <a:tabLst>
                <a:tab pos="2286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Sort the words into the correct category: Write the English words from the list below into the correct column.</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itchFamily="2" charset="2"/>
              <a:buChar char=""/>
              <a:tabLst>
                <a:tab pos="228600" algn="l"/>
              </a:tabLst>
            </a:pP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many languages can you use? In how many other languages do you know the word? Add these words to the box.</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en-US" sz="18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apple, chicken, grapes, onions, bananas, milk, beef, oranges, potatoes, cheese, carrots, yogurt, butter, fish, peas</a:t>
            </a:r>
            <a:endParaRPr lang="de-AT" sz="1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graphicFrame>
        <p:nvGraphicFramePr>
          <p:cNvPr id="4" name="Tabelle 3">
            <a:extLst>
              <a:ext uri="{FF2B5EF4-FFF2-40B4-BE49-F238E27FC236}">
                <a16:creationId xmlns:a16="http://schemas.microsoft.com/office/drawing/2014/main" id="{8835CD56-1B93-E431-F143-160A5539DE03}"/>
              </a:ext>
            </a:extLst>
          </p:cNvPr>
          <p:cNvGraphicFramePr>
            <a:graphicFrameLocks noGrp="1"/>
          </p:cNvGraphicFramePr>
          <p:nvPr>
            <p:extLst>
              <p:ext uri="{D42A27DB-BD31-4B8C-83A1-F6EECF244321}">
                <p14:modId xmlns:p14="http://schemas.microsoft.com/office/powerpoint/2010/main" val="3292023997"/>
              </p:ext>
            </p:extLst>
          </p:nvPr>
        </p:nvGraphicFramePr>
        <p:xfrm>
          <a:off x="1512606" y="4599458"/>
          <a:ext cx="8499376" cy="1854200"/>
        </p:xfrm>
        <a:graphic>
          <a:graphicData uri="http://schemas.openxmlformats.org/drawingml/2006/table">
            <a:tbl>
              <a:tblPr firstRow="1" bandRow="1">
                <a:tableStyleId>{5C22544A-7EE6-4342-B048-85BDC9FD1C3A}</a:tableStyleId>
              </a:tblPr>
              <a:tblGrid>
                <a:gridCol w="1996976">
                  <a:extLst>
                    <a:ext uri="{9D8B030D-6E8A-4147-A177-3AD203B41FA5}">
                      <a16:colId xmlns:a16="http://schemas.microsoft.com/office/drawing/2014/main" val="2286203613"/>
                    </a:ext>
                  </a:extLst>
                </a:gridCol>
                <a:gridCol w="1625600">
                  <a:extLst>
                    <a:ext uri="{9D8B030D-6E8A-4147-A177-3AD203B41FA5}">
                      <a16:colId xmlns:a16="http://schemas.microsoft.com/office/drawing/2014/main" val="4069948624"/>
                    </a:ext>
                  </a:extLst>
                </a:gridCol>
                <a:gridCol w="1625600">
                  <a:extLst>
                    <a:ext uri="{9D8B030D-6E8A-4147-A177-3AD203B41FA5}">
                      <a16:colId xmlns:a16="http://schemas.microsoft.com/office/drawing/2014/main" val="2232304579"/>
                    </a:ext>
                  </a:extLst>
                </a:gridCol>
                <a:gridCol w="1625600">
                  <a:extLst>
                    <a:ext uri="{9D8B030D-6E8A-4147-A177-3AD203B41FA5}">
                      <a16:colId xmlns:a16="http://schemas.microsoft.com/office/drawing/2014/main" val="2522658193"/>
                    </a:ext>
                  </a:extLst>
                </a:gridCol>
                <a:gridCol w="1625600">
                  <a:extLst>
                    <a:ext uri="{9D8B030D-6E8A-4147-A177-3AD203B41FA5}">
                      <a16:colId xmlns:a16="http://schemas.microsoft.com/office/drawing/2014/main" val="3878120041"/>
                    </a:ext>
                  </a:extLst>
                </a:gridCol>
              </a:tblGrid>
              <a:tr h="370840">
                <a:tc>
                  <a:txBody>
                    <a:bodyPr/>
                    <a:lstStyle/>
                    <a:p>
                      <a:r>
                        <a:rPr lang="en-GB" dirty="0"/>
                        <a:t>Fruit</a:t>
                      </a:r>
                    </a:p>
                  </a:txBody>
                  <a:tcPr/>
                </a:tc>
                <a:tc>
                  <a:txBody>
                    <a:bodyPr/>
                    <a:lstStyle/>
                    <a:p>
                      <a:r>
                        <a:rPr lang="en-GB" dirty="0"/>
                        <a:t>Vegetables</a:t>
                      </a:r>
                    </a:p>
                  </a:txBody>
                  <a:tcPr/>
                </a:tc>
                <a:tc>
                  <a:txBody>
                    <a:bodyPr/>
                    <a:lstStyle/>
                    <a:p>
                      <a:r>
                        <a:rPr lang="en-GB" dirty="0"/>
                        <a:t>Dairy</a:t>
                      </a:r>
                    </a:p>
                  </a:txBody>
                  <a:tcPr/>
                </a:tc>
                <a:tc>
                  <a:txBody>
                    <a:bodyPr/>
                    <a:lstStyle/>
                    <a:p>
                      <a:r>
                        <a:rPr lang="en-GB" dirty="0"/>
                        <a:t>Meat</a:t>
                      </a:r>
                    </a:p>
                  </a:txBody>
                  <a:tcPr/>
                </a:tc>
                <a:tc>
                  <a:txBody>
                    <a:bodyPr/>
                    <a:lstStyle/>
                    <a:p>
                      <a:r>
                        <a:rPr lang="en-GB" dirty="0"/>
                        <a:t>Fish</a:t>
                      </a:r>
                    </a:p>
                  </a:txBody>
                  <a:tcPr/>
                </a:tc>
                <a:extLst>
                  <a:ext uri="{0D108BD9-81ED-4DB2-BD59-A6C34878D82A}">
                    <a16:rowId xmlns:a16="http://schemas.microsoft.com/office/drawing/2014/main" val="3508417804"/>
                  </a:ext>
                </a:extLst>
              </a:tr>
              <a:tr h="370840">
                <a:tc>
                  <a:txBody>
                    <a:bodyPr/>
                    <a:lstStyle/>
                    <a:p>
                      <a:r>
                        <a:rPr lang="en-GB" dirty="0"/>
                        <a:t>Apple</a:t>
                      </a:r>
                    </a:p>
                  </a:txBody>
                  <a:tcPr/>
                </a:tc>
                <a:tc>
                  <a:txBody>
                    <a:bodyPr/>
                    <a:lstStyle/>
                    <a:p>
                      <a:r>
                        <a:rPr lang="en-GB" dirty="0"/>
                        <a:t>Carrots</a:t>
                      </a:r>
                    </a:p>
                  </a:txBody>
                  <a:tcPr/>
                </a:tc>
                <a:tc>
                  <a:txBody>
                    <a:bodyPr/>
                    <a:lstStyle/>
                    <a:p>
                      <a:r>
                        <a:rPr lang="en-GB" dirty="0"/>
                        <a:t>Milk</a:t>
                      </a:r>
                    </a:p>
                  </a:txBody>
                  <a:tcPr/>
                </a:tc>
                <a:tc>
                  <a:txBody>
                    <a:bodyPr/>
                    <a:lstStyle/>
                    <a:p>
                      <a:r>
                        <a:rPr lang="en-GB" dirty="0"/>
                        <a:t>Chicken</a:t>
                      </a:r>
                    </a:p>
                  </a:txBody>
                  <a:tcPr/>
                </a:tc>
                <a:tc>
                  <a:txBody>
                    <a:bodyPr/>
                    <a:lstStyle/>
                    <a:p>
                      <a:r>
                        <a:rPr lang="en-GB" dirty="0"/>
                        <a:t>Fish</a:t>
                      </a:r>
                    </a:p>
                  </a:txBody>
                  <a:tcPr/>
                </a:tc>
                <a:extLst>
                  <a:ext uri="{0D108BD9-81ED-4DB2-BD59-A6C34878D82A}">
                    <a16:rowId xmlns:a16="http://schemas.microsoft.com/office/drawing/2014/main" val="4158414214"/>
                  </a:ext>
                </a:extLst>
              </a:tr>
              <a:tr h="370840">
                <a:tc>
                  <a:txBody>
                    <a:bodyPr/>
                    <a:lstStyle/>
                    <a:p>
                      <a:r>
                        <a:rPr lang="en-GB" dirty="0"/>
                        <a:t>Bananas</a:t>
                      </a:r>
                    </a:p>
                  </a:txBody>
                  <a:tcPr/>
                </a:tc>
                <a:tc>
                  <a:txBody>
                    <a:bodyPr/>
                    <a:lstStyle/>
                    <a:p>
                      <a:r>
                        <a:rPr lang="en-GB" dirty="0"/>
                        <a:t>Potatoes</a:t>
                      </a:r>
                    </a:p>
                  </a:txBody>
                  <a:tcPr/>
                </a:tc>
                <a:tc>
                  <a:txBody>
                    <a:bodyPr/>
                    <a:lstStyle/>
                    <a:p>
                      <a:r>
                        <a:rPr lang="en-GB" dirty="0"/>
                        <a:t>Butter</a:t>
                      </a:r>
                    </a:p>
                  </a:txBody>
                  <a:tcPr/>
                </a:tc>
                <a:tc>
                  <a:txBody>
                    <a:bodyPr/>
                    <a:lstStyle/>
                    <a:p>
                      <a:r>
                        <a:rPr lang="en-GB" dirty="0"/>
                        <a:t>Beef</a:t>
                      </a:r>
                    </a:p>
                  </a:txBody>
                  <a:tcPr/>
                </a:tc>
                <a:tc>
                  <a:txBody>
                    <a:bodyPr/>
                    <a:lstStyle/>
                    <a:p>
                      <a:endParaRPr lang="en-GB" dirty="0"/>
                    </a:p>
                  </a:txBody>
                  <a:tcPr/>
                </a:tc>
                <a:extLst>
                  <a:ext uri="{0D108BD9-81ED-4DB2-BD59-A6C34878D82A}">
                    <a16:rowId xmlns:a16="http://schemas.microsoft.com/office/drawing/2014/main" val="1647168631"/>
                  </a:ext>
                </a:extLst>
              </a:tr>
              <a:tr h="370840">
                <a:tc>
                  <a:txBody>
                    <a:bodyPr/>
                    <a:lstStyle/>
                    <a:p>
                      <a:r>
                        <a:rPr lang="en-GB" dirty="0"/>
                        <a:t>Oranges</a:t>
                      </a:r>
                    </a:p>
                  </a:txBody>
                  <a:tcPr/>
                </a:tc>
                <a:tc>
                  <a:txBody>
                    <a:bodyPr/>
                    <a:lstStyle/>
                    <a:p>
                      <a:r>
                        <a:rPr lang="en-GB" dirty="0"/>
                        <a:t>Peas</a:t>
                      </a:r>
                    </a:p>
                  </a:txBody>
                  <a:tcPr/>
                </a:tc>
                <a:tc>
                  <a:txBody>
                    <a:bodyPr/>
                    <a:lstStyle/>
                    <a:p>
                      <a:r>
                        <a:rPr lang="en-GB" dirty="0"/>
                        <a:t>Yogurt</a:t>
                      </a:r>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377392760"/>
                  </a:ext>
                </a:extLst>
              </a:tr>
              <a:tr h="370840">
                <a:tc>
                  <a:txBody>
                    <a:bodyPr/>
                    <a:lstStyle/>
                    <a:p>
                      <a:r>
                        <a:rPr lang="en-GB" dirty="0"/>
                        <a:t>Grapes</a:t>
                      </a:r>
                    </a:p>
                  </a:txBody>
                  <a:tcPr/>
                </a:tc>
                <a:tc>
                  <a:txBody>
                    <a:bodyPr/>
                    <a:lstStyle/>
                    <a:p>
                      <a:r>
                        <a:rPr lang="en-GB" dirty="0"/>
                        <a:t>Onions</a:t>
                      </a:r>
                    </a:p>
                  </a:txBody>
                  <a:tcPr/>
                </a:tc>
                <a:tc>
                  <a:txBody>
                    <a:bodyPr/>
                    <a:lstStyle/>
                    <a:p>
                      <a:r>
                        <a:rPr lang="en-GB" dirty="0"/>
                        <a:t>Cheese</a:t>
                      </a:r>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3263870617"/>
                  </a:ext>
                </a:extLst>
              </a:tr>
            </a:tbl>
          </a:graphicData>
        </a:graphic>
      </p:graphicFrame>
    </p:spTree>
    <p:extLst>
      <p:ext uri="{BB962C8B-B14F-4D97-AF65-F5344CB8AC3E}">
        <p14:creationId xmlns:p14="http://schemas.microsoft.com/office/powerpoint/2010/main" val="3159216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44EB2C8-FE44-F764-7E2E-50C14540ED9E}"/>
              </a:ext>
            </a:extLst>
          </p:cNvPr>
          <p:cNvSpPr>
            <a:spLocks noGrp="1"/>
          </p:cNvSpPr>
          <p:nvPr>
            <p:ph type="title"/>
          </p:nvPr>
        </p:nvSpPr>
        <p:spPr>
          <a:xfrm>
            <a:off x="1524000" y="548640"/>
            <a:ext cx="9160475" cy="1132258"/>
          </a:xfrm>
        </p:spPr>
        <p:txBody>
          <a:bodyPr anchor="ctr">
            <a:normAutofit/>
          </a:bodyPr>
          <a:lstStyle/>
          <a:p>
            <a:pPr algn="ctr"/>
            <a:r>
              <a:rPr lang="en-GB" dirty="0"/>
              <a:t>Comparing words</a:t>
            </a:r>
            <a:endParaRPr lang="en-GB"/>
          </a:p>
        </p:txBody>
      </p:sp>
      <p:graphicFrame>
        <p:nvGraphicFramePr>
          <p:cNvPr id="5" name="Inhaltsplatzhalter 2">
            <a:extLst>
              <a:ext uri="{FF2B5EF4-FFF2-40B4-BE49-F238E27FC236}">
                <a16:creationId xmlns:a16="http://schemas.microsoft.com/office/drawing/2014/main" id="{95C1C558-F8E6-8697-94BF-AC3D570BD3F7}"/>
              </a:ext>
            </a:extLst>
          </p:cNvPr>
          <p:cNvGraphicFramePr>
            <a:graphicFrameLocks noGrp="1"/>
          </p:cNvGraphicFramePr>
          <p:nvPr>
            <p:ph idx="1"/>
            <p:extLst>
              <p:ext uri="{D42A27DB-BD31-4B8C-83A1-F6EECF244321}">
                <p14:modId xmlns:p14="http://schemas.microsoft.com/office/powerpoint/2010/main" val="277596843"/>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7848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Inhaltsplatzhalter 6">
            <a:extLst>
              <a:ext uri="{FF2B5EF4-FFF2-40B4-BE49-F238E27FC236}">
                <a16:creationId xmlns:a16="http://schemas.microsoft.com/office/drawing/2014/main" id="{FBCB5857-5811-CAAD-8989-CDA45048D693}"/>
              </a:ext>
            </a:extLst>
          </p:cNvPr>
          <p:cNvGraphicFramePr>
            <a:graphicFrameLocks noGrp="1"/>
          </p:cNvGraphicFramePr>
          <p:nvPr>
            <p:ph idx="1"/>
            <p:extLst>
              <p:ext uri="{D42A27DB-BD31-4B8C-83A1-F6EECF244321}">
                <p14:modId xmlns:p14="http://schemas.microsoft.com/office/powerpoint/2010/main" val="3660893663"/>
              </p:ext>
            </p:extLst>
          </p:nvPr>
        </p:nvGraphicFramePr>
        <p:xfrm>
          <a:off x="769144" y="306032"/>
          <a:ext cx="10653713" cy="5933440"/>
        </p:xfrm>
        <a:graphic>
          <a:graphicData uri="http://schemas.openxmlformats.org/drawingml/2006/table">
            <a:tbl>
              <a:tblPr firstRow="1" bandRow="1">
                <a:tableStyleId>{5C22544A-7EE6-4342-B048-85BDC9FD1C3A}</a:tableStyleId>
              </a:tblPr>
              <a:tblGrid>
                <a:gridCol w="1572404">
                  <a:extLst>
                    <a:ext uri="{9D8B030D-6E8A-4147-A177-3AD203B41FA5}">
                      <a16:colId xmlns:a16="http://schemas.microsoft.com/office/drawing/2014/main" val="703934052"/>
                    </a:ext>
                  </a:extLst>
                </a:gridCol>
                <a:gridCol w="1726250">
                  <a:extLst>
                    <a:ext uri="{9D8B030D-6E8A-4147-A177-3AD203B41FA5}">
                      <a16:colId xmlns:a16="http://schemas.microsoft.com/office/drawing/2014/main" val="665186881"/>
                    </a:ext>
                  </a:extLst>
                </a:gridCol>
                <a:gridCol w="1768980">
                  <a:extLst>
                    <a:ext uri="{9D8B030D-6E8A-4147-A177-3AD203B41FA5}">
                      <a16:colId xmlns:a16="http://schemas.microsoft.com/office/drawing/2014/main" val="1979549124"/>
                    </a:ext>
                  </a:extLst>
                </a:gridCol>
                <a:gridCol w="2075587">
                  <a:extLst>
                    <a:ext uri="{9D8B030D-6E8A-4147-A177-3AD203B41FA5}">
                      <a16:colId xmlns:a16="http://schemas.microsoft.com/office/drawing/2014/main" val="3411945622"/>
                    </a:ext>
                  </a:extLst>
                </a:gridCol>
                <a:gridCol w="3510492">
                  <a:extLst>
                    <a:ext uri="{9D8B030D-6E8A-4147-A177-3AD203B41FA5}">
                      <a16:colId xmlns:a16="http://schemas.microsoft.com/office/drawing/2014/main" val="281360851"/>
                    </a:ext>
                  </a:extLst>
                </a:gridCol>
              </a:tblGrid>
              <a:tr h="370840">
                <a:tc>
                  <a:txBody>
                    <a:bodyPr/>
                    <a:lstStyle/>
                    <a:p>
                      <a:r>
                        <a:rPr lang="en-GB" dirty="0"/>
                        <a:t>English</a:t>
                      </a:r>
                    </a:p>
                  </a:txBody>
                  <a:tcPr/>
                </a:tc>
                <a:tc>
                  <a:txBody>
                    <a:bodyPr/>
                    <a:lstStyle/>
                    <a:p>
                      <a:r>
                        <a:rPr lang="en-GB" dirty="0"/>
                        <a:t>German</a:t>
                      </a:r>
                    </a:p>
                  </a:txBody>
                  <a:tcPr/>
                </a:tc>
                <a:tc>
                  <a:txBody>
                    <a:bodyPr/>
                    <a:lstStyle/>
                    <a:p>
                      <a:r>
                        <a:rPr lang="en-GB" dirty="0"/>
                        <a:t>B/K/S</a:t>
                      </a:r>
                    </a:p>
                  </a:txBody>
                  <a:tcPr/>
                </a:tc>
                <a:tc>
                  <a:txBody>
                    <a:bodyPr/>
                    <a:lstStyle/>
                    <a:p>
                      <a:r>
                        <a:rPr lang="en-GB" dirty="0"/>
                        <a:t>Spanish</a:t>
                      </a:r>
                    </a:p>
                  </a:txBody>
                  <a:tcPr/>
                </a:tc>
                <a:tc>
                  <a:txBody>
                    <a:bodyPr/>
                    <a:lstStyle/>
                    <a:p>
                      <a:r>
                        <a:rPr lang="en-GB" dirty="0"/>
                        <a:t>Other languages</a:t>
                      </a:r>
                    </a:p>
                  </a:txBody>
                  <a:tcPr/>
                </a:tc>
                <a:extLst>
                  <a:ext uri="{0D108BD9-81ED-4DB2-BD59-A6C34878D82A}">
                    <a16:rowId xmlns:a16="http://schemas.microsoft.com/office/drawing/2014/main" val="4070531330"/>
                  </a:ext>
                </a:extLst>
              </a:tr>
              <a:tr h="370840">
                <a:tc>
                  <a:txBody>
                    <a:bodyPr/>
                    <a:lstStyle/>
                    <a:p>
                      <a:r>
                        <a:rPr lang="en-GB" dirty="0"/>
                        <a:t>Apple</a:t>
                      </a:r>
                    </a:p>
                  </a:txBody>
                  <a:tcPr/>
                </a:tc>
                <a:tc>
                  <a:txBody>
                    <a:bodyPr/>
                    <a:lstStyle/>
                    <a:p>
                      <a:r>
                        <a:rPr lang="en-GB" dirty="0"/>
                        <a:t>Apfel</a:t>
                      </a:r>
                    </a:p>
                  </a:txBody>
                  <a:tcPr/>
                </a:tc>
                <a:tc>
                  <a:txBody>
                    <a:bodyPr/>
                    <a:lstStyle/>
                    <a:p>
                      <a:r>
                        <a:rPr lang="en-GB" dirty="0"/>
                        <a:t>Jabuka</a:t>
                      </a:r>
                    </a:p>
                  </a:txBody>
                  <a:tcPr/>
                </a:tc>
                <a:tc>
                  <a:txBody>
                    <a:bodyPr/>
                    <a:lstStyle/>
                    <a:p>
                      <a:r>
                        <a:rPr lang="en-GB" dirty="0"/>
                        <a:t>Manzana</a:t>
                      </a:r>
                    </a:p>
                  </a:txBody>
                  <a:tcPr/>
                </a:tc>
                <a:tc>
                  <a:txBody>
                    <a:bodyPr/>
                    <a:lstStyle/>
                    <a:p>
                      <a:endParaRPr lang="en-GB" dirty="0"/>
                    </a:p>
                  </a:txBody>
                  <a:tcPr/>
                </a:tc>
                <a:extLst>
                  <a:ext uri="{0D108BD9-81ED-4DB2-BD59-A6C34878D82A}">
                    <a16:rowId xmlns:a16="http://schemas.microsoft.com/office/drawing/2014/main" val="461084388"/>
                  </a:ext>
                </a:extLst>
              </a:tr>
              <a:tr h="370840">
                <a:tc>
                  <a:txBody>
                    <a:bodyPr/>
                    <a:lstStyle/>
                    <a:p>
                      <a:r>
                        <a:rPr lang="en-GB" dirty="0"/>
                        <a:t>Banana</a:t>
                      </a:r>
                    </a:p>
                  </a:txBody>
                  <a:tcPr/>
                </a:tc>
                <a:tc>
                  <a:txBody>
                    <a:bodyPr/>
                    <a:lstStyle/>
                    <a:p>
                      <a:r>
                        <a:rPr lang="en-GB" dirty="0" err="1"/>
                        <a:t>Banane</a:t>
                      </a:r>
                      <a:endParaRPr lang="en-GB" dirty="0"/>
                    </a:p>
                  </a:txBody>
                  <a:tcPr/>
                </a:tc>
                <a:tc>
                  <a:txBody>
                    <a:bodyPr/>
                    <a:lstStyle/>
                    <a:p>
                      <a:r>
                        <a:rPr lang="en-GB" dirty="0"/>
                        <a:t>Banana</a:t>
                      </a:r>
                    </a:p>
                  </a:txBody>
                  <a:tcPr/>
                </a:tc>
                <a:tc>
                  <a:txBody>
                    <a:bodyPr/>
                    <a:lstStyle/>
                    <a:p>
                      <a:r>
                        <a:rPr lang="en-GB" dirty="0" err="1"/>
                        <a:t>Plátano</a:t>
                      </a:r>
                      <a:endParaRPr lang="en-GB" dirty="0"/>
                    </a:p>
                  </a:txBody>
                  <a:tcPr/>
                </a:tc>
                <a:tc>
                  <a:txBody>
                    <a:bodyPr/>
                    <a:lstStyle/>
                    <a:p>
                      <a:endParaRPr lang="en-GB" dirty="0"/>
                    </a:p>
                  </a:txBody>
                  <a:tcPr/>
                </a:tc>
                <a:extLst>
                  <a:ext uri="{0D108BD9-81ED-4DB2-BD59-A6C34878D82A}">
                    <a16:rowId xmlns:a16="http://schemas.microsoft.com/office/drawing/2014/main" val="2334843801"/>
                  </a:ext>
                </a:extLst>
              </a:tr>
              <a:tr h="370840">
                <a:tc>
                  <a:txBody>
                    <a:bodyPr/>
                    <a:lstStyle/>
                    <a:p>
                      <a:r>
                        <a:rPr lang="en-GB" dirty="0"/>
                        <a:t>Orange</a:t>
                      </a:r>
                    </a:p>
                  </a:txBody>
                  <a:tcPr/>
                </a:tc>
                <a:tc>
                  <a:txBody>
                    <a:bodyPr/>
                    <a:lstStyle/>
                    <a:p>
                      <a:r>
                        <a:rPr lang="en-GB" dirty="0"/>
                        <a:t>Orange</a:t>
                      </a:r>
                    </a:p>
                  </a:txBody>
                  <a:tcPr/>
                </a:tc>
                <a:tc>
                  <a:txBody>
                    <a:bodyPr/>
                    <a:lstStyle/>
                    <a:p>
                      <a:r>
                        <a:rPr lang="en-GB" dirty="0" err="1"/>
                        <a:t>Narandža</a:t>
                      </a:r>
                      <a:endParaRPr lang="en-GB" dirty="0"/>
                    </a:p>
                  </a:txBody>
                  <a:tcPr/>
                </a:tc>
                <a:tc>
                  <a:txBody>
                    <a:bodyPr/>
                    <a:lstStyle/>
                    <a:p>
                      <a:r>
                        <a:rPr lang="en-GB" dirty="0"/>
                        <a:t>Naranja</a:t>
                      </a:r>
                    </a:p>
                  </a:txBody>
                  <a:tcPr/>
                </a:tc>
                <a:tc>
                  <a:txBody>
                    <a:bodyPr/>
                    <a:lstStyle/>
                    <a:p>
                      <a:endParaRPr lang="en-GB" dirty="0"/>
                    </a:p>
                  </a:txBody>
                  <a:tcPr/>
                </a:tc>
                <a:extLst>
                  <a:ext uri="{0D108BD9-81ED-4DB2-BD59-A6C34878D82A}">
                    <a16:rowId xmlns:a16="http://schemas.microsoft.com/office/drawing/2014/main" val="325165548"/>
                  </a:ext>
                </a:extLst>
              </a:tr>
              <a:tr h="370840">
                <a:tc>
                  <a:txBody>
                    <a:bodyPr/>
                    <a:lstStyle/>
                    <a:p>
                      <a:r>
                        <a:rPr lang="en-GB" dirty="0"/>
                        <a:t>Grapes</a:t>
                      </a:r>
                    </a:p>
                  </a:txBody>
                  <a:tcPr/>
                </a:tc>
                <a:tc>
                  <a:txBody>
                    <a:bodyPr/>
                    <a:lstStyle/>
                    <a:p>
                      <a:r>
                        <a:rPr lang="en-GB" dirty="0" err="1"/>
                        <a:t>Weintrauben</a:t>
                      </a:r>
                      <a:endParaRPr lang="en-GB" dirty="0"/>
                    </a:p>
                  </a:txBody>
                  <a:tcPr/>
                </a:tc>
                <a:tc>
                  <a:txBody>
                    <a:bodyPr/>
                    <a:lstStyle/>
                    <a:p>
                      <a:r>
                        <a:rPr lang="en-GB" dirty="0" err="1"/>
                        <a:t>Groždje</a:t>
                      </a:r>
                      <a:endParaRPr lang="en-GB" dirty="0"/>
                    </a:p>
                  </a:txBody>
                  <a:tcPr/>
                </a:tc>
                <a:tc>
                  <a:txBody>
                    <a:bodyPr/>
                    <a:lstStyle/>
                    <a:p>
                      <a:r>
                        <a:rPr lang="en-GB" dirty="0" err="1"/>
                        <a:t>Uvas</a:t>
                      </a:r>
                      <a:endParaRPr lang="en-GB" dirty="0"/>
                    </a:p>
                  </a:txBody>
                  <a:tcPr/>
                </a:tc>
                <a:tc>
                  <a:txBody>
                    <a:bodyPr/>
                    <a:lstStyle/>
                    <a:p>
                      <a:endParaRPr lang="en-GB" dirty="0"/>
                    </a:p>
                  </a:txBody>
                  <a:tcPr/>
                </a:tc>
                <a:extLst>
                  <a:ext uri="{0D108BD9-81ED-4DB2-BD59-A6C34878D82A}">
                    <a16:rowId xmlns:a16="http://schemas.microsoft.com/office/drawing/2014/main" val="590180632"/>
                  </a:ext>
                </a:extLst>
              </a:tr>
              <a:tr h="370840">
                <a:tc>
                  <a:txBody>
                    <a:bodyPr/>
                    <a:lstStyle/>
                    <a:p>
                      <a:r>
                        <a:rPr lang="en-GB" dirty="0"/>
                        <a:t>Peas</a:t>
                      </a:r>
                    </a:p>
                  </a:txBody>
                  <a:tcPr/>
                </a:tc>
                <a:tc>
                  <a:txBody>
                    <a:bodyPr/>
                    <a:lstStyle/>
                    <a:p>
                      <a:r>
                        <a:rPr lang="en-GB" dirty="0" err="1"/>
                        <a:t>Erbsen</a:t>
                      </a:r>
                      <a:endParaRPr lang="en-GB" dirty="0"/>
                    </a:p>
                  </a:txBody>
                  <a:tcPr/>
                </a:tc>
                <a:tc>
                  <a:txBody>
                    <a:bodyPr/>
                    <a:lstStyle/>
                    <a:p>
                      <a:r>
                        <a:rPr lang="en-GB" dirty="0" err="1"/>
                        <a:t>Grašak</a:t>
                      </a:r>
                      <a:endParaRPr lang="en-GB" dirty="0"/>
                    </a:p>
                  </a:txBody>
                  <a:tcPr/>
                </a:tc>
                <a:tc>
                  <a:txBody>
                    <a:bodyPr/>
                    <a:lstStyle/>
                    <a:p>
                      <a:r>
                        <a:rPr lang="en-GB" dirty="0" err="1"/>
                        <a:t>Guisantes</a:t>
                      </a:r>
                      <a:endParaRPr lang="en-GB" dirty="0"/>
                    </a:p>
                  </a:txBody>
                  <a:tcPr/>
                </a:tc>
                <a:tc>
                  <a:txBody>
                    <a:bodyPr/>
                    <a:lstStyle/>
                    <a:p>
                      <a:endParaRPr lang="en-GB" dirty="0"/>
                    </a:p>
                  </a:txBody>
                  <a:tcPr/>
                </a:tc>
                <a:extLst>
                  <a:ext uri="{0D108BD9-81ED-4DB2-BD59-A6C34878D82A}">
                    <a16:rowId xmlns:a16="http://schemas.microsoft.com/office/drawing/2014/main" val="1464043994"/>
                  </a:ext>
                </a:extLst>
              </a:tr>
              <a:tr h="370840">
                <a:tc>
                  <a:txBody>
                    <a:bodyPr/>
                    <a:lstStyle/>
                    <a:p>
                      <a:r>
                        <a:rPr lang="en-GB" dirty="0"/>
                        <a:t>Onion</a:t>
                      </a:r>
                    </a:p>
                  </a:txBody>
                  <a:tcPr/>
                </a:tc>
                <a:tc>
                  <a:txBody>
                    <a:bodyPr/>
                    <a:lstStyle/>
                    <a:p>
                      <a:r>
                        <a:rPr lang="en-GB" dirty="0"/>
                        <a:t>Zwiebel</a:t>
                      </a:r>
                    </a:p>
                  </a:txBody>
                  <a:tcPr/>
                </a:tc>
                <a:tc>
                  <a:txBody>
                    <a:bodyPr/>
                    <a:lstStyle/>
                    <a:p>
                      <a:r>
                        <a:rPr lang="en-GB" dirty="0"/>
                        <a:t>Luk</a:t>
                      </a:r>
                    </a:p>
                  </a:txBody>
                  <a:tcPr/>
                </a:tc>
                <a:tc>
                  <a:txBody>
                    <a:bodyPr/>
                    <a:lstStyle/>
                    <a:p>
                      <a:r>
                        <a:rPr lang="en-GB" dirty="0"/>
                        <a:t>Cebolla</a:t>
                      </a:r>
                    </a:p>
                  </a:txBody>
                  <a:tcPr/>
                </a:tc>
                <a:tc>
                  <a:txBody>
                    <a:bodyPr/>
                    <a:lstStyle/>
                    <a:p>
                      <a:endParaRPr lang="en-GB" dirty="0"/>
                    </a:p>
                  </a:txBody>
                  <a:tcPr/>
                </a:tc>
                <a:extLst>
                  <a:ext uri="{0D108BD9-81ED-4DB2-BD59-A6C34878D82A}">
                    <a16:rowId xmlns:a16="http://schemas.microsoft.com/office/drawing/2014/main" val="123102929"/>
                  </a:ext>
                </a:extLst>
              </a:tr>
              <a:tr h="370840">
                <a:tc>
                  <a:txBody>
                    <a:bodyPr/>
                    <a:lstStyle/>
                    <a:p>
                      <a:r>
                        <a:rPr lang="en-GB" dirty="0"/>
                        <a:t>Potato</a:t>
                      </a:r>
                    </a:p>
                  </a:txBody>
                  <a:tcPr/>
                </a:tc>
                <a:tc>
                  <a:txBody>
                    <a:bodyPr/>
                    <a:lstStyle/>
                    <a:p>
                      <a:r>
                        <a:rPr lang="en-GB" dirty="0" err="1"/>
                        <a:t>Kartoffel</a:t>
                      </a:r>
                      <a:endParaRPr lang="en-GB" dirty="0"/>
                    </a:p>
                  </a:txBody>
                  <a:tcPr/>
                </a:tc>
                <a:tc>
                  <a:txBody>
                    <a:bodyPr/>
                    <a:lstStyle/>
                    <a:p>
                      <a:r>
                        <a:rPr lang="en-GB" dirty="0" err="1"/>
                        <a:t>Krompir</a:t>
                      </a:r>
                      <a:endParaRPr lang="en-GB" dirty="0"/>
                    </a:p>
                  </a:txBody>
                  <a:tcPr/>
                </a:tc>
                <a:tc>
                  <a:txBody>
                    <a:bodyPr/>
                    <a:lstStyle/>
                    <a:p>
                      <a:r>
                        <a:rPr lang="en-GB" dirty="0"/>
                        <a:t>Patata</a:t>
                      </a:r>
                    </a:p>
                  </a:txBody>
                  <a:tcPr/>
                </a:tc>
                <a:tc>
                  <a:txBody>
                    <a:bodyPr/>
                    <a:lstStyle/>
                    <a:p>
                      <a:endParaRPr lang="en-GB" dirty="0"/>
                    </a:p>
                  </a:txBody>
                  <a:tcPr/>
                </a:tc>
                <a:extLst>
                  <a:ext uri="{0D108BD9-81ED-4DB2-BD59-A6C34878D82A}">
                    <a16:rowId xmlns:a16="http://schemas.microsoft.com/office/drawing/2014/main" val="2551109112"/>
                  </a:ext>
                </a:extLst>
              </a:tr>
              <a:tr h="370840">
                <a:tc>
                  <a:txBody>
                    <a:bodyPr/>
                    <a:lstStyle/>
                    <a:p>
                      <a:r>
                        <a:rPr lang="en-GB" dirty="0"/>
                        <a:t>Carrot</a:t>
                      </a:r>
                    </a:p>
                  </a:txBody>
                  <a:tcPr/>
                </a:tc>
                <a:tc>
                  <a:txBody>
                    <a:bodyPr/>
                    <a:lstStyle/>
                    <a:p>
                      <a:r>
                        <a:rPr lang="en-GB" dirty="0" err="1"/>
                        <a:t>Karotte</a:t>
                      </a:r>
                      <a:endParaRPr lang="en-GB" dirty="0"/>
                    </a:p>
                  </a:txBody>
                  <a:tcPr/>
                </a:tc>
                <a:tc>
                  <a:txBody>
                    <a:bodyPr/>
                    <a:lstStyle/>
                    <a:p>
                      <a:r>
                        <a:rPr lang="en-GB" dirty="0"/>
                        <a:t>Mrkva</a:t>
                      </a:r>
                    </a:p>
                  </a:txBody>
                  <a:tcPr/>
                </a:tc>
                <a:tc>
                  <a:txBody>
                    <a:bodyPr/>
                    <a:lstStyle/>
                    <a:p>
                      <a:r>
                        <a:rPr lang="en-GB" dirty="0" err="1"/>
                        <a:t>Zanahoria</a:t>
                      </a:r>
                      <a:endParaRPr lang="en-GB" dirty="0"/>
                    </a:p>
                  </a:txBody>
                  <a:tcPr/>
                </a:tc>
                <a:tc>
                  <a:txBody>
                    <a:bodyPr/>
                    <a:lstStyle/>
                    <a:p>
                      <a:endParaRPr lang="en-GB" dirty="0"/>
                    </a:p>
                  </a:txBody>
                  <a:tcPr/>
                </a:tc>
                <a:extLst>
                  <a:ext uri="{0D108BD9-81ED-4DB2-BD59-A6C34878D82A}">
                    <a16:rowId xmlns:a16="http://schemas.microsoft.com/office/drawing/2014/main" val="864306608"/>
                  </a:ext>
                </a:extLst>
              </a:tr>
              <a:tr h="370840">
                <a:tc>
                  <a:txBody>
                    <a:bodyPr/>
                    <a:lstStyle/>
                    <a:p>
                      <a:r>
                        <a:rPr lang="en-GB" dirty="0"/>
                        <a:t>Butter</a:t>
                      </a:r>
                    </a:p>
                  </a:txBody>
                  <a:tcPr/>
                </a:tc>
                <a:tc>
                  <a:txBody>
                    <a:bodyPr/>
                    <a:lstStyle/>
                    <a:p>
                      <a:r>
                        <a:rPr lang="en-GB" dirty="0"/>
                        <a:t>Butter</a:t>
                      </a:r>
                    </a:p>
                  </a:txBody>
                  <a:tcPr/>
                </a:tc>
                <a:tc>
                  <a:txBody>
                    <a:bodyPr/>
                    <a:lstStyle/>
                    <a:p>
                      <a:r>
                        <a:rPr lang="en-GB" dirty="0"/>
                        <a:t>Puter</a:t>
                      </a:r>
                    </a:p>
                  </a:txBody>
                  <a:tcPr/>
                </a:tc>
                <a:tc>
                  <a:txBody>
                    <a:bodyPr/>
                    <a:lstStyle/>
                    <a:p>
                      <a:r>
                        <a:rPr lang="en-GB" dirty="0" err="1"/>
                        <a:t>Mantequilla</a:t>
                      </a:r>
                      <a:endParaRPr lang="en-GB" dirty="0"/>
                    </a:p>
                  </a:txBody>
                  <a:tcPr/>
                </a:tc>
                <a:tc>
                  <a:txBody>
                    <a:bodyPr/>
                    <a:lstStyle/>
                    <a:p>
                      <a:endParaRPr lang="en-GB" dirty="0"/>
                    </a:p>
                  </a:txBody>
                  <a:tcPr/>
                </a:tc>
                <a:extLst>
                  <a:ext uri="{0D108BD9-81ED-4DB2-BD59-A6C34878D82A}">
                    <a16:rowId xmlns:a16="http://schemas.microsoft.com/office/drawing/2014/main" val="3205741130"/>
                  </a:ext>
                </a:extLst>
              </a:tr>
              <a:tr h="370840">
                <a:tc>
                  <a:txBody>
                    <a:bodyPr/>
                    <a:lstStyle/>
                    <a:p>
                      <a:r>
                        <a:rPr lang="en-GB" dirty="0"/>
                        <a:t>Cheese</a:t>
                      </a:r>
                    </a:p>
                  </a:txBody>
                  <a:tcPr/>
                </a:tc>
                <a:tc>
                  <a:txBody>
                    <a:bodyPr/>
                    <a:lstStyle/>
                    <a:p>
                      <a:r>
                        <a:rPr lang="en-GB" dirty="0" err="1"/>
                        <a:t>Käse</a:t>
                      </a:r>
                      <a:endParaRPr lang="en-GB" dirty="0"/>
                    </a:p>
                  </a:txBody>
                  <a:tcPr/>
                </a:tc>
                <a:tc>
                  <a:txBody>
                    <a:bodyPr/>
                    <a:lstStyle/>
                    <a:p>
                      <a:r>
                        <a:rPr lang="en-GB" dirty="0"/>
                        <a:t>Sir</a:t>
                      </a:r>
                    </a:p>
                  </a:txBody>
                  <a:tcPr/>
                </a:tc>
                <a:tc>
                  <a:txBody>
                    <a:bodyPr/>
                    <a:lstStyle/>
                    <a:p>
                      <a:r>
                        <a:rPr lang="en-GB" dirty="0"/>
                        <a:t>Queso</a:t>
                      </a:r>
                    </a:p>
                  </a:txBody>
                  <a:tcPr/>
                </a:tc>
                <a:tc>
                  <a:txBody>
                    <a:bodyPr/>
                    <a:lstStyle/>
                    <a:p>
                      <a:endParaRPr lang="en-GB" dirty="0"/>
                    </a:p>
                  </a:txBody>
                  <a:tcPr/>
                </a:tc>
                <a:extLst>
                  <a:ext uri="{0D108BD9-81ED-4DB2-BD59-A6C34878D82A}">
                    <a16:rowId xmlns:a16="http://schemas.microsoft.com/office/drawing/2014/main" val="3672535034"/>
                  </a:ext>
                </a:extLst>
              </a:tr>
              <a:tr h="370840">
                <a:tc>
                  <a:txBody>
                    <a:bodyPr/>
                    <a:lstStyle/>
                    <a:p>
                      <a:r>
                        <a:rPr lang="en-GB" dirty="0"/>
                        <a:t>Yogurt</a:t>
                      </a:r>
                    </a:p>
                  </a:txBody>
                  <a:tcPr/>
                </a:tc>
                <a:tc>
                  <a:txBody>
                    <a:bodyPr/>
                    <a:lstStyle/>
                    <a:p>
                      <a:r>
                        <a:rPr lang="en-GB" dirty="0" err="1"/>
                        <a:t>Joghurt</a:t>
                      </a:r>
                      <a:endParaRPr lang="en-GB" dirty="0"/>
                    </a:p>
                  </a:txBody>
                  <a:tcPr/>
                </a:tc>
                <a:tc>
                  <a:txBody>
                    <a:bodyPr/>
                    <a:lstStyle/>
                    <a:p>
                      <a:r>
                        <a:rPr lang="en-GB" dirty="0" err="1"/>
                        <a:t>Jogurt</a:t>
                      </a:r>
                      <a:endParaRPr lang="en-GB" dirty="0"/>
                    </a:p>
                  </a:txBody>
                  <a:tcPr/>
                </a:tc>
                <a:tc>
                  <a:txBody>
                    <a:bodyPr/>
                    <a:lstStyle/>
                    <a:p>
                      <a:r>
                        <a:rPr lang="en-GB" dirty="0" err="1"/>
                        <a:t>Yogur</a:t>
                      </a:r>
                      <a:endParaRPr lang="en-GB" dirty="0"/>
                    </a:p>
                  </a:txBody>
                  <a:tcPr/>
                </a:tc>
                <a:tc>
                  <a:txBody>
                    <a:bodyPr/>
                    <a:lstStyle/>
                    <a:p>
                      <a:endParaRPr lang="en-GB" dirty="0"/>
                    </a:p>
                  </a:txBody>
                  <a:tcPr/>
                </a:tc>
                <a:extLst>
                  <a:ext uri="{0D108BD9-81ED-4DB2-BD59-A6C34878D82A}">
                    <a16:rowId xmlns:a16="http://schemas.microsoft.com/office/drawing/2014/main" val="2152395280"/>
                  </a:ext>
                </a:extLst>
              </a:tr>
              <a:tr h="370840">
                <a:tc>
                  <a:txBody>
                    <a:bodyPr/>
                    <a:lstStyle/>
                    <a:p>
                      <a:r>
                        <a:rPr lang="en-GB" dirty="0"/>
                        <a:t>Milk</a:t>
                      </a:r>
                    </a:p>
                  </a:txBody>
                  <a:tcPr/>
                </a:tc>
                <a:tc>
                  <a:txBody>
                    <a:bodyPr/>
                    <a:lstStyle/>
                    <a:p>
                      <a:r>
                        <a:rPr lang="en-GB" dirty="0"/>
                        <a:t>Milch</a:t>
                      </a:r>
                    </a:p>
                  </a:txBody>
                  <a:tcPr/>
                </a:tc>
                <a:tc>
                  <a:txBody>
                    <a:bodyPr/>
                    <a:lstStyle/>
                    <a:p>
                      <a:r>
                        <a:rPr lang="en-GB" dirty="0" err="1"/>
                        <a:t>Mlijeko</a:t>
                      </a:r>
                      <a:endParaRPr lang="en-GB" dirty="0"/>
                    </a:p>
                  </a:txBody>
                  <a:tcPr/>
                </a:tc>
                <a:tc>
                  <a:txBody>
                    <a:bodyPr/>
                    <a:lstStyle/>
                    <a:p>
                      <a:r>
                        <a:rPr lang="en-GB" dirty="0"/>
                        <a:t>Leche</a:t>
                      </a:r>
                    </a:p>
                  </a:txBody>
                  <a:tcPr/>
                </a:tc>
                <a:tc>
                  <a:txBody>
                    <a:bodyPr/>
                    <a:lstStyle/>
                    <a:p>
                      <a:endParaRPr lang="en-GB" dirty="0"/>
                    </a:p>
                  </a:txBody>
                  <a:tcPr/>
                </a:tc>
                <a:extLst>
                  <a:ext uri="{0D108BD9-81ED-4DB2-BD59-A6C34878D82A}">
                    <a16:rowId xmlns:a16="http://schemas.microsoft.com/office/drawing/2014/main" val="1441267191"/>
                  </a:ext>
                </a:extLst>
              </a:tr>
              <a:tr h="370840">
                <a:tc>
                  <a:txBody>
                    <a:bodyPr/>
                    <a:lstStyle/>
                    <a:p>
                      <a:r>
                        <a:rPr lang="en-GB" dirty="0"/>
                        <a:t>Chicken</a:t>
                      </a:r>
                    </a:p>
                  </a:txBody>
                  <a:tcPr/>
                </a:tc>
                <a:tc>
                  <a:txBody>
                    <a:bodyPr/>
                    <a:lstStyle/>
                    <a:p>
                      <a:r>
                        <a:rPr lang="en-GB" dirty="0" err="1"/>
                        <a:t>Hähnchen</a:t>
                      </a:r>
                      <a:endParaRPr lang="en-GB" dirty="0"/>
                    </a:p>
                  </a:txBody>
                  <a:tcPr/>
                </a:tc>
                <a:tc>
                  <a:txBody>
                    <a:bodyPr/>
                    <a:lstStyle/>
                    <a:p>
                      <a:r>
                        <a:rPr lang="en-GB" dirty="0" err="1"/>
                        <a:t>Piletina</a:t>
                      </a:r>
                      <a:endParaRPr lang="en-GB" dirty="0"/>
                    </a:p>
                  </a:txBody>
                  <a:tcPr/>
                </a:tc>
                <a:tc>
                  <a:txBody>
                    <a:bodyPr/>
                    <a:lstStyle/>
                    <a:p>
                      <a:r>
                        <a:rPr lang="en-GB" dirty="0"/>
                        <a:t>Pollo</a:t>
                      </a:r>
                    </a:p>
                  </a:txBody>
                  <a:tcPr/>
                </a:tc>
                <a:tc>
                  <a:txBody>
                    <a:bodyPr/>
                    <a:lstStyle/>
                    <a:p>
                      <a:endParaRPr lang="en-GB" dirty="0"/>
                    </a:p>
                  </a:txBody>
                  <a:tcPr/>
                </a:tc>
                <a:extLst>
                  <a:ext uri="{0D108BD9-81ED-4DB2-BD59-A6C34878D82A}">
                    <a16:rowId xmlns:a16="http://schemas.microsoft.com/office/drawing/2014/main" val="1452536063"/>
                  </a:ext>
                </a:extLst>
              </a:tr>
              <a:tr h="370840">
                <a:tc>
                  <a:txBody>
                    <a:bodyPr/>
                    <a:lstStyle/>
                    <a:p>
                      <a:r>
                        <a:rPr lang="en-GB" dirty="0"/>
                        <a:t>Beef</a:t>
                      </a:r>
                    </a:p>
                  </a:txBody>
                  <a:tcPr/>
                </a:tc>
                <a:tc>
                  <a:txBody>
                    <a:bodyPr/>
                    <a:lstStyle/>
                    <a:p>
                      <a:r>
                        <a:rPr lang="en-GB" dirty="0"/>
                        <a:t>Rind</a:t>
                      </a:r>
                    </a:p>
                  </a:txBody>
                  <a:tcPr/>
                </a:tc>
                <a:tc>
                  <a:txBody>
                    <a:bodyPr/>
                    <a:lstStyle/>
                    <a:p>
                      <a:r>
                        <a:rPr lang="en-GB" dirty="0" err="1"/>
                        <a:t>Junetina</a:t>
                      </a:r>
                      <a:endParaRPr lang="en-GB" dirty="0"/>
                    </a:p>
                  </a:txBody>
                  <a:tcPr/>
                </a:tc>
                <a:tc>
                  <a:txBody>
                    <a:bodyPr/>
                    <a:lstStyle/>
                    <a:p>
                      <a:r>
                        <a:rPr lang="en-GB" dirty="0"/>
                        <a:t>Ganado</a:t>
                      </a:r>
                    </a:p>
                  </a:txBody>
                  <a:tcPr/>
                </a:tc>
                <a:tc>
                  <a:txBody>
                    <a:bodyPr/>
                    <a:lstStyle/>
                    <a:p>
                      <a:endParaRPr lang="en-GB" dirty="0"/>
                    </a:p>
                  </a:txBody>
                  <a:tcPr/>
                </a:tc>
                <a:extLst>
                  <a:ext uri="{0D108BD9-81ED-4DB2-BD59-A6C34878D82A}">
                    <a16:rowId xmlns:a16="http://schemas.microsoft.com/office/drawing/2014/main" val="832124335"/>
                  </a:ext>
                </a:extLst>
              </a:tr>
              <a:tr h="370840">
                <a:tc>
                  <a:txBody>
                    <a:bodyPr/>
                    <a:lstStyle/>
                    <a:p>
                      <a:r>
                        <a:rPr lang="en-GB" dirty="0"/>
                        <a:t>Fish</a:t>
                      </a:r>
                    </a:p>
                  </a:txBody>
                  <a:tcPr/>
                </a:tc>
                <a:tc>
                  <a:txBody>
                    <a:bodyPr/>
                    <a:lstStyle/>
                    <a:p>
                      <a:r>
                        <a:rPr lang="en-GB" dirty="0"/>
                        <a:t>Fisch</a:t>
                      </a:r>
                    </a:p>
                  </a:txBody>
                  <a:tcPr/>
                </a:tc>
                <a:tc>
                  <a:txBody>
                    <a:bodyPr/>
                    <a:lstStyle/>
                    <a:p>
                      <a:r>
                        <a:rPr lang="en-GB" dirty="0"/>
                        <a:t>Riba</a:t>
                      </a:r>
                    </a:p>
                  </a:txBody>
                  <a:tcPr/>
                </a:tc>
                <a:tc>
                  <a:txBody>
                    <a:bodyPr/>
                    <a:lstStyle/>
                    <a:p>
                      <a:r>
                        <a:rPr lang="en-GB" dirty="0" err="1"/>
                        <a:t>Pescado</a:t>
                      </a:r>
                      <a:endParaRPr lang="en-GB" dirty="0"/>
                    </a:p>
                  </a:txBody>
                  <a:tcPr/>
                </a:tc>
                <a:tc>
                  <a:txBody>
                    <a:bodyPr/>
                    <a:lstStyle/>
                    <a:p>
                      <a:endParaRPr lang="en-GB" dirty="0"/>
                    </a:p>
                  </a:txBody>
                  <a:tcPr/>
                </a:tc>
                <a:extLst>
                  <a:ext uri="{0D108BD9-81ED-4DB2-BD59-A6C34878D82A}">
                    <a16:rowId xmlns:a16="http://schemas.microsoft.com/office/drawing/2014/main" val="2731513314"/>
                  </a:ext>
                </a:extLst>
              </a:tr>
            </a:tbl>
          </a:graphicData>
        </a:graphic>
      </p:graphicFrame>
    </p:spTree>
    <p:extLst>
      <p:ext uri="{BB962C8B-B14F-4D97-AF65-F5344CB8AC3E}">
        <p14:creationId xmlns:p14="http://schemas.microsoft.com/office/powerpoint/2010/main" val="159504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5CDD03-D603-A8E9-8FB5-4ECB2B715224}"/>
              </a:ext>
            </a:extLst>
          </p:cNvPr>
          <p:cNvSpPr>
            <a:spLocks noGrp="1"/>
          </p:cNvSpPr>
          <p:nvPr>
            <p:ph type="title"/>
          </p:nvPr>
        </p:nvSpPr>
        <p:spPr/>
        <p:txBody>
          <a:bodyPr/>
          <a:lstStyle/>
          <a:p>
            <a:r>
              <a:rPr lang="en-GB" dirty="0"/>
              <a:t>Team Challenge!</a:t>
            </a:r>
          </a:p>
        </p:txBody>
      </p:sp>
      <p:sp>
        <p:nvSpPr>
          <p:cNvPr id="3" name="Inhaltsplatzhalter 2">
            <a:extLst>
              <a:ext uri="{FF2B5EF4-FFF2-40B4-BE49-F238E27FC236}">
                <a16:creationId xmlns:a16="http://schemas.microsoft.com/office/drawing/2014/main" id="{93FC2759-A885-050E-7D9F-3D2FDB435EC2}"/>
              </a:ext>
            </a:extLst>
          </p:cNvPr>
          <p:cNvSpPr>
            <a:spLocks noGrp="1"/>
          </p:cNvSpPr>
          <p:nvPr>
            <p:ph idx="1"/>
          </p:nvPr>
        </p:nvSpPr>
        <p:spPr/>
        <p:txBody>
          <a:bodyPr/>
          <a:lstStyle/>
          <a:p>
            <a:r>
              <a:rPr lang="en-GB" dirty="0"/>
              <a:t>There are two teams.</a:t>
            </a:r>
          </a:p>
          <a:p>
            <a:r>
              <a:rPr lang="en-GB" dirty="0"/>
              <a:t>Each team gets a set of food items</a:t>
            </a:r>
          </a:p>
          <a:p>
            <a:r>
              <a:rPr lang="en-GB" dirty="0"/>
              <a:t>Sort them into the right column</a:t>
            </a:r>
          </a:p>
          <a:p>
            <a:r>
              <a:rPr lang="en-GB" dirty="0"/>
              <a:t>But careful: faster does not mean better! To win you need to sort the food fast </a:t>
            </a:r>
            <a:r>
              <a:rPr lang="en-GB" u="sng" dirty="0"/>
              <a:t>AND</a:t>
            </a:r>
            <a:r>
              <a:rPr lang="en-GB" dirty="0"/>
              <a:t> </a:t>
            </a:r>
            <a:r>
              <a:rPr lang="en-GB" b="1" dirty="0"/>
              <a:t>correctly</a:t>
            </a:r>
            <a:r>
              <a:rPr lang="en-GB" dirty="0"/>
              <a:t>!</a:t>
            </a:r>
          </a:p>
          <a:p>
            <a:pPr marL="0" indent="0">
              <a:buNone/>
            </a:pPr>
            <a:endParaRPr lang="en-GB" dirty="0"/>
          </a:p>
        </p:txBody>
      </p:sp>
      <p:graphicFrame>
        <p:nvGraphicFramePr>
          <p:cNvPr id="4" name="Tabelle 3">
            <a:extLst>
              <a:ext uri="{FF2B5EF4-FFF2-40B4-BE49-F238E27FC236}">
                <a16:creationId xmlns:a16="http://schemas.microsoft.com/office/drawing/2014/main" id="{D736EB73-C1F1-0E72-51A2-40BFE83BBAEE}"/>
              </a:ext>
            </a:extLst>
          </p:cNvPr>
          <p:cNvGraphicFramePr>
            <a:graphicFrameLocks noGrp="1"/>
          </p:cNvGraphicFramePr>
          <p:nvPr>
            <p:extLst>
              <p:ext uri="{D42A27DB-BD31-4B8C-83A1-F6EECF244321}">
                <p14:modId xmlns:p14="http://schemas.microsoft.com/office/powerpoint/2010/main" val="2294839005"/>
              </p:ext>
            </p:extLst>
          </p:nvPr>
        </p:nvGraphicFramePr>
        <p:xfrm>
          <a:off x="2032000" y="4567923"/>
          <a:ext cx="8128000" cy="37084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198181877"/>
                    </a:ext>
                  </a:extLst>
                </a:gridCol>
                <a:gridCol w="1625600">
                  <a:extLst>
                    <a:ext uri="{9D8B030D-6E8A-4147-A177-3AD203B41FA5}">
                      <a16:colId xmlns:a16="http://schemas.microsoft.com/office/drawing/2014/main" val="1312779433"/>
                    </a:ext>
                  </a:extLst>
                </a:gridCol>
                <a:gridCol w="1625600">
                  <a:extLst>
                    <a:ext uri="{9D8B030D-6E8A-4147-A177-3AD203B41FA5}">
                      <a16:colId xmlns:a16="http://schemas.microsoft.com/office/drawing/2014/main" val="3437361267"/>
                    </a:ext>
                  </a:extLst>
                </a:gridCol>
                <a:gridCol w="1625600">
                  <a:extLst>
                    <a:ext uri="{9D8B030D-6E8A-4147-A177-3AD203B41FA5}">
                      <a16:colId xmlns:a16="http://schemas.microsoft.com/office/drawing/2014/main" val="4111865999"/>
                    </a:ext>
                  </a:extLst>
                </a:gridCol>
                <a:gridCol w="1625600">
                  <a:extLst>
                    <a:ext uri="{9D8B030D-6E8A-4147-A177-3AD203B41FA5}">
                      <a16:colId xmlns:a16="http://schemas.microsoft.com/office/drawing/2014/main" val="653492117"/>
                    </a:ext>
                  </a:extLst>
                </a:gridCol>
              </a:tblGrid>
              <a:tr h="370840">
                <a:tc>
                  <a:txBody>
                    <a:bodyPr/>
                    <a:lstStyle/>
                    <a:p>
                      <a:pPr algn="ctr">
                        <a:lnSpc>
                          <a:spcPct val="150000"/>
                        </a:lnSpc>
                        <a:buNone/>
                      </a:pPr>
                      <a:r>
                        <a:rPr lang="de-AT" sz="1500" b="1" kern="100" dirty="0" err="1">
                          <a:solidFill>
                            <a:schemeClr val="tx1"/>
                          </a:solidFill>
                          <a:effectLst/>
                          <a:latin typeface="+mn-lt"/>
                          <a:ea typeface="+mn-ea"/>
                          <a:cs typeface="+mn-cs"/>
                        </a:rPr>
                        <a:t>Fruits</a:t>
                      </a:r>
                      <a:endParaRPr lang="de-AT" sz="1500" b="1" kern="100" dirty="0">
                        <a:solidFill>
                          <a:schemeClr val="tx1"/>
                        </a:solidFill>
                        <a:effectLst/>
                        <a:latin typeface="+mn-lt"/>
                        <a:ea typeface="+mn-ea"/>
                        <a:cs typeface="+mn-cs"/>
                      </a:endParaRPr>
                    </a:p>
                  </a:txBody>
                  <a:tcPr marL="40030" marR="40030" marT="0" marB="0"/>
                </a:tc>
                <a:tc>
                  <a:txBody>
                    <a:bodyPr/>
                    <a:lstStyle/>
                    <a:p>
                      <a:pPr algn="ctr">
                        <a:lnSpc>
                          <a:spcPct val="150000"/>
                        </a:lnSpc>
                        <a:buNone/>
                      </a:pPr>
                      <a:r>
                        <a:rPr lang="de-AT" sz="1500" b="1" kern="100" dirty="0" err="1">
                          <a:solidFill>
                            <a:schemeClr val="tx1"/>
                          </a:solidFill>
                          <a:effectLst/>
                          <a:latin typeface="+mn-lt"/>
                          <a:ea typeface="+mn-ea"/>
                          <a:cs typeface="+mn-cs"/>
                        </a:rPr>
                        <a:t>Vegetables</a:t>
                      </a:r>
                      <a:endParaRPr lang="de-AT" sz="1500" b="1" kern="100" dirty="0">
                        <a:solidFill>
                          <a:schemeClr val="tx1"/>
                        </a:solidFill>
                        <a:effectLst/>
                        <a:latin typeface="+mn-lt"/>
                        <a:ea typeface="+mn-ea"/>
                        <a:cs typeface="+mn-cs"/>
                      </a:endParaRPr>
                    </a:p>
                  </a:txBody>
                  <a:tcPr marL="40030" marR="40030" marT="0" marB="0"/>
                </a:tc>
                <a:tc>
                  <a:txBody>
                    <a:bodyPr/>
                    <a:lstStyle/>
                    <a:p>
                      <a:pPr algn="ctr">
                        <a:lnSpc>
                          <a:spcPct val="150000"/>
                        </a:lnSpc>
                        <a:buNone/>
                      </a:pPr>
                      <a:r>
                        <a:rPr lang="de-AT" sz="1500" b="1" kern="100" dirty="0">
                          <a:solidFill>
                            <a:schemeClr val="tx1"/>
                          </a:solidFill>
                          <a:effectLst/>
                          <a:latin typeface="+mn-lt"/>
                          <a:ea typeface="+mn-ea"/>
                          <a:cs typeface="+mn-cs"/>
                        </a:rPr>
                        <a:t>Dairy Products</a:t>
                      </a:r>
                    </a:p>
                  </a:txBody>
                  <a:tcPr marL="40030" marR="40030" marT="0" marB="0"/>
                </a:tc>
                <a:tc>
                  <a:txBody>
                    <a:bodyPr/>
                    <a:lstStyle/>
                    <a:p>
                      <a:pPr algn="ctr">
                        <a:lnSpc>
                          <a:spcPct val="150000"/>
                        </a:lnSpc>
                        <a:buNone/>
                      </a:pPr>
                      <a:r>
                        <a:rPr lang="de-AT" sz="1500" b="1" kern="100" dirty="0">
                          <a:solidFill>
                            <a:schemeClr val="tx1"/>
                          </a:solidFill>
                          <a:effectLst/>
                          <a:latin typeface="+mn-lt"/>
                          <a:ea typeface="+mn-ea"/>
                          <a:cs typeface="+mn-cs"/>
                        </a:rPr>
                        <a:t>Meat</a:t>
                      </a:r>
                    </a:p>
                  </a:txBody>
                  <a:tcPr marL="40030" marR="40030" marT="0" marB="0"/>
                </a:tc>
                <a:tc>
                  <a:txBody>
                    <a:bodyPr/>
                    <a:lstStyle/>
                    <a:p>
                      <a:pPr algn="ctr">
                        <a:lnSpc>
                          <a:spcPct val="150000"/>
                        </a:lnSpc>
                        <a:buNone/>
                      </a:pPr>
                      <a:r>
                        <a:rPr lang="de-AT" sz="1500" b="1" kern="100" dirty="0">
                          <a:solidFill>
                            <a:schemeClr val="tx1"/>
                          </a:solidFill>
                          <a:effectLst/>
                          <a:latin typeface="+mn-lt"/>
                          <a:ea typeface="+mn-ea"/>
                          <a:cs typeface="+mn-cs"/>
                        </a:rPr>
                        <a:t>Other</a:t>
                      </a:r>
                    </a:p>
                  </a:txBody>
                  <a:tcPr marL="40030" marR="40030" marT="0" marB="0"/>
                </a:tc>
                <a:extLst>
                  <a:ext uri="{0D108BD9-81ED-4DB2-BD59-A6C34878D82A}">
                    <a16:rowId xmlns:a16="http://schemas.microsoft.com/office/drawing/2014/main" val="2941637024"/>
                  </a:ext>
                </a:extLst>
              </a:tr>
            </a:tbl>
          </a:graphicData>
        </a:graphic>
      </p:graphicFrame>
    </p:spTree>
    <p:extLst>
      <p:ext uri="{BB962C8B-B14F-4D97-AF65-F5344CB8AC3E}">
        <p14:creationId xmlns:p14="http://schemas.microsoft.com/office/powerpoint/2010/main" val="3807538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363DEBD-7333-5276-9AA3-AA9DD7F65EB0}"/>
              </a:ext>
            </a:extLst>
          </p:cNvPr>
          <p:cNvSpPr>
            <a:spLocks noGrp="1"/>
          </p:cNvSpPr>
          <p:nvPr>
            <p:ph type="title"/>
          </p:nvPr>
        </p:nvSpPr>
        <p:spPr>
          <a:xfrm>
            <a:off x="1524000" y="548640"/>
            <a:ext cx="9160475" cy="1132258"/>
          </a:xfrm>
        </p:spPr>
        <p:txBody>
          <a:bodyPr anchor="ctr">
            <a:normAutofit/>
          </a:bodyPr>
          <a:lstStyle/>
          <a:p>
            <a:pPr algn="ctr"/>
            <a:r>
              <a:rPr lang="en-GB" dirty="0"/>
              <a:t>Solution</a:t>
            </a:r>
          </a:p>
        </p:txBody>
      </p:sp>
      <p:graphicFrame>
        <p:nvGraphicFramePr>
          <p:cNvPr id="4" name="Inhaltsplatzhalter 3">
            <a:extLst>
              <a:ext uri="{FF2B5EF4-FFF2-40B4-BE49-F238E27FC236}">
                <a16:creationId xmlns:a16="http://schemas.microsoft.com/office/drawing/2014/main" id="{B42B3658-EE2F-DA61-9447-B8BA6577EDA1}"/>
              </a:ext>
            </a:extLst>
          </p:cNvPr>
          <p:cNvGraphicFramePr>
            <a:graphicFrameLocks noGrp="1"/>
          </p:cNvGraphicFramePr>
          <p:nvPr>
            <p:ph idx="1"/>
            <p:extLst>
              <p:ext uri="{D42A27DB-BD31-4B8C-83A1-F6EECF244321}">
                <p14:modId xmlns:p14="http://schemas.microsoft.com/office/powerpoint/2010/main" val="1273609026"/>
              </p:ext>
            </p:extLst>
          </p:nvPr>
        </p:nvGraphicFramePr>
        <p:xfrm>
          <a:off x="2306712" y="1565187"/>
          <a:ext cx="7595049" cy="4744173"/>
        </p:xfrm>
        <a:graphic>
          <a:graphicData uri="http://schemas.openxmlformats.org/drawingml/2006/table">
            <a:tbl>
              <a:tblPr firstRow="1" firstCol="1" bandRow="1">
                <a:tableStyleId>{BC89EF96-8CEA-46FF-86C4-4CE0E7609802}</a:tableStyleId>
              </a:tblPr>
              <a:tblGrid>
                <a:gridCol w="1492758">
                  <a:extLst>
                    <a:ext uri="{9D8B030D-6E8A-4147-A177-3AD203B41FA5}">
                      <a16:colId xmlns:a16="http://schemas.microsoft.com/office/drawing/2014/main" val="751773698"/>
                    </a:ext>
                  </a:extLst>
                </a:gridCol>
                <a:gridCol w="1617779">
                  <a:extLst>
                    <a:ext uri="{9D8B030D-6E8A-4147-A177-3AD203B41FA5}">
                      <a16:colId xmlns:a16="http://schemas.microsoft.com/office/drawing/2014/main" val="3687778969"/>
                    </a:ext>
                  </a:extLst>
                </a:gridCol>
                <a:gridCol w="1461028">
                  <a:extLst>
                    <a:ext uri="{9D8B030D-6E8A-4147-A177-3AD203B41FA5}">
                      <a16:colId xmlns:a16="http://schemas.microsoft.com/office/drawing/2014/main" val="4209472680"/>
                    </a:ext>
                  </a:extLst>
                </a:gridCol>
                <a:gridCol w="1573981">
                  <a:extLst>
                    <a:ext uri="{9D8B030D-6E8A-4147-A177-3AD203B41FA5}">
                      <a16:colId xmlns:a16="http://schemas.microsoft.com/office/drawing/2014/main" val="4182011869"/>
                    </a:ext>
                  </a:extLst>
                </a:gridCol>
                <a:gridCol w="1449503">
                  <a:extLst>
                    <a:ext uri="{9D8B030D-6E8A-4147-A177-3AD203B41FA5}">
                      <a16:colId xmlns:a16="http://schemas.microsoft.com/office/drawing/2014/main" val="1359906255"/>
                    </a:ext>
                  </a:extLst>
                </a:gridCol>
              </a:tblGrid>
              <a:tr h="677739">
                <a:tc>
                  <a:txBody>
                    <a:bodyPr/>
                    <a:lstStyle/>
                    <a:p>
                      <a:pPr algn="ctr">
                        <a:lnSpc>
                          <a:spcPct val="150000"/>
                        </a:lnSpc>
                        <a:buNone/>
                      </a:pPr>
                      <a:r>
                        <a:rPr lang="de-AT" sz="1500" b="1" kern="100" dirty="0" err="1">
                          <a:solidFill>
                            <a:schemeClr val="tx1"/>
                          </a:solidFill>
                          <a:effectLst/>
                          <a:latin typeface="+mn-lt"/>
                          <a:ea typeface="+mn-ea"/>
                          <a:cs typeface="+mn-cs"/>
                        </a:rPr>
                        <a:t>Fruits</a:t>
                      </a:r>
                      <a:endParaRPr lang="de-AT" sz="1500" b="1" kern="100" dirty="0">
                        <a:solidFill>
                          <a:schemeClr val="tx1"/>
                        </a:solidFill>
                        <a:effectLst/>
                        <a:latin typeface="+mn-lt"/>
                        <a:ea typeface="+mn-ea"/>
                        <a:cs typeface="+mn-cs"/>
                      </a:endParaRPr>
                    </a:p>
                  </a:txBody>
                  <a:tcPr marL="40030" marR="40030" marT="0" marB="0"/>
                </a:tc>
                <a:tc>
                  <a:txBody>
                    <a:bodyPr/>
                    <a:lstStyle/>
                    <a:p>
                      <a:pPr algn="ctr">
                        <a:lnSpc>
                          <a:spcPct val="150000"/>
                        </a:lnSpc>
                        <a:buNone/>
                      </a:pPr>
                      <a:r>
                        <a:rPr lang="de-AT" sz="1500" b="1" kern="100" dirty="0" err="1">
                          <a:solidFill>
                            <a:schemeClr val="tx1"/>
                          </a:solidFill>
                          <a:effectLst/>
                          <a:latin typeface="+mn-lt"/>
                          <a:ea typeface="+mn-ea"/>
                          <a:cs typeface="+mn-cs"/>
                        </a:rPr>
                        <a:t>Vegetables</a:t>
                      </a:r>
                      <a:endParaRPr lang="de-AT" sz="1500" b="1" kern="100" dirty="0">
                        <a:solidFill>
                          <a:schemeClr val="tx1"/>
                        </a:solidFill>
                        <a:effectLst/>
                        <a:latin typeface="+mn-lt"/>
                        <a:ea typeface="+mn-ea"/>
                        <a:cs typeface="+mn-cs"/>
                      </a:endParaRPr>
                    </a:p>
                  </a:txBody>
                  <a:tcPr marL="40030" marR="40030" marT="0" marB="0"/>
                </a:tc>
                <a:tc>
                  <a:txBody>
                    <a:bodyPr/>
                    <a:lstStyle/>
                    <a:p>
                      <a:pPr algn="ctr">
                        <a:lnSpc>
                          <a:spcPct val="150000"/>
                        </a:lnSpc>
                        <a:buNone/>
                      </a:pPr>
                      <a:r>
                        <a:rPr lang="de-AT" sz="1500" b="1" kern="100" dirty="0">
                          <a:solidFill>
                            <a:schemeClr val="tx1"/>
                          </a:solidFill>
                          <a:effectLst/>
                          <a:latin typeface="+mn-lt"/>
                          <a:ea typeface="+mn-ea"/>
                          <a:cs typeface="+mn-cs"/>
                        </a:rPr>
                        <a:t>Dairy Products</a:t>
                      </a:r>
                    </a:p>
                  </a:txBody>
                  <a:tcPr marL="40030" marR="40030" marT="0" marB="0"/>
                </a:tc>
                <a:tc>
                  <a:txBody>
                    <a:bodyPr/>
                    <a:lstStyle/>
                    <a:p>
                      <a:pPr algn="ctr">
                        <a:lnSpc>
                          <a:spcPct val="150000"/>
                        </a:lnSpc>
                        <a:buNone/>
                      </a:pPr>
                      <a:r>
                        <a:rPr lang="de-AT" sz="1500" b="1" kern="100" dirty="0">
                          <a:solidFill>
                            <a:schemeClr val="tx1"/>
                          </a:solidFill>
                          <a:effectLst/>
                          <a:latin typeface="+mn-lt"/>
                          <a:ea typeface="+mn-ea"/>
                          <a:cs typeface="+mn-cs"/>
                        </a:rPr>
                        <a:t>Meat</a:t>
                      </a:r>
                    </a:p>
                  </a:txBody>
                  <a:tcPr marL="40030" marR="40030" marT="0" marB="0"/>
                </a:tc>
                <a:tc>
                  <a:txBody>
                    <a:bodyPr/>
                    <a:lstStyle/>
                    <a:p>
                      <a:pPr algn="ctr">
                        <a:lnSpc>
                          <a:spcPct val="150000"/>
                        </a:lnSpc>
                        <a:buNone/>
                      </a:pPr>
                      <a:r>
                        <a:rPr lang="de-AT" sz="1500" b="1" kern="100" dirty="0">
                          <a:solidFill>
                            <a:schemeClr val="tx1"/>
                          </a:solidFill>
                          <a:effectLst/>
                          <a:latin typeface="+mn-lt"/>
                          <a:ea typeface="+mn-ea"/>
                          <a:cs typeface="+mn-cs"/>
                        </a:rPr>
                        <a:t>Other</a:t>
                      </a:r>
                    </a:p>
                  </a:txBody>
                  <a:tcPr marL="40030" marR="40030" marT="0" marB="0"/>
                </a:tc>
                <a:extLst>
                  <a:ext uri="{0D108BD9-81ED-4DB2-BD59-A6C34878D82A}">
                    <a16:rowId xmlns:a16="http://schemas.microsoft.com/office/drawing/2014/main" val="1546461224"/>
                  </a:ext>
                </a:extLst>
              </a:tr>
              <a:tr h="677739">
                <a:tc>
                  <a:txBody>
                    <a:bodyPr/>
                    <a:lstStyle/>
                    <a:p>
                      <a:pPr algn="ctr">
                        <a:lnSpc>
                          <a:spcPct val="150000"/>
                        </a:lnSpc>
                        <a:buNone/>
                      </a:pPr>
                      <a:r>
                        <a:rPr lang="de-AT" sz="1500" b="0" kern="100" dirty="0">
                          <a:effectLst/>
                        </a:rPr>
                        <a:t> </a:t>
                      </a:r>
                      <a:endParaRPr lang="de-AT" sz="700" b="0" kern="100" dirty="0">
                        <a:effectLst/>
                      </a:endParaRPr>
                    </a:p>
                    <a:p>
                      <a:pPr algn="ctr">
                        <a:lnSpc>
                          <a:spcPct val="150000"/>
                        </a:lnSpc>
                        <a:buNone/>
                      </a:pPr>
                      <a:r>
                        <a:rPr lang="de-AT" sz="1500" b="0" kern="100" dirty="0">
                          <a:effectLst/>
                        </a:rPr>
                        <a:t>Apple</a:t>
                      </a:r>
                      <a:endParaRPr lang="de-AT" sz="700" b="0"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Broccoli</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Cheese</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Steak</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Chips</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extLst>
                  <a:ext uri="{0D108BD9-81ED-4DB2-BD59-A6C34878D82A}">
                    <a16:rowId xmlns:a16="http://schemas.microsoft.com/office/drawing/2014/main" val="2153638928"/>
                  </a:ext>
                </a:extLst>
              </a:tr>
              <a:tr h="677739">
                <a:tc>
                  <a:txBody>
                    <a:bodyPr/>
                    <a:lstStyle/>
                    <a:p>
                      <a:pPr algn="ctr">
                        <a:lnSpc>
                          <a:spcPct val="150000"/>
                        </a:lnSpc>
                        <a:buNone/>
                      </a:pPr>
                      <a:r>
                        <a:rPr lang="de-AT" sz="1500" b="0" kern="100" dirty="0">
                          <a:effectLst/>
                        </a:rPr>
                        <a:t> </a:t>
                      </a:r>
                      <a:endParaRPr lang="de-AT" sz="700" b="0" kern="100" dirty="0">
                        <a:effectLst/>
                      </a:endParaRPr>
                    </a:p>
                    <a:p>
                      <a:pPr algn="ctr">
                        <a:lnSpc>
                          <a:spcPct val="150000"/>
                        </a:lnSpc>
                        <a:buNone/>
                      </a:pPr>
                      <a:r>
                        <a:rPr lang="de-AT" sz="1500" b="0" kern="100" dirty="0" err="1">
                          <a:effectLst/>
                        </a:rPr>
                        <a:t>Banana</a:t>
                      </a:r>
                      <a:endParaRPr lang="de-AT" sz="700" b="0"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Tomato</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Milk</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Sucuk</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Pasta</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extLst>
                  <a:ext uri="{0D108BD9-81ED-4DB2-BD59-A6C34878D82A}">
                    <a16:rowId xmlns:a16="http://schemas.microsoft.com/office/drawing/2014/main" val="3089226214"/>
                  </a:ext>
                </a:extLst>
              </a:tr>
              <a:tr h="677739">
                <a:tc>
                  <a:txBody>
                    <a:bodyPr/>
                    <a:lstStyle/>
                    <a:p>
                      <a:pPr algn="ctr">
                        <a:lnSpc>
                          <a:spcPct val="150000"/>
                        </a:lnSpc>
                        <a:buNone/>
                      </a:pPr>
                      <a:r>
                        <a:rPr lang="de-AT" sz="1500" b="0" kern="100" dirty="0">
                          <a:effectLst/>
                        </a:rPr>
                        <a:t> </a:t>
                      </a:r>
                      <a:endParaRPr lang="de-AT" sz="700" b="0" kern="100" dirty="0">
                        <a:effectLst/>
                      </a:endParaRPr>
                    </a:p>
                    <a:p>
                      <a:pPr algn="ctr">
                        <a:lnSpc>
                          <a:spcPct val="150000"/>
                        </a:lnSpc>
                        <a:buNone/>
                      </a:pPr>
                      <a:r>
                        <a:rPr lang="de-AT" sz="1500" b="0" kern="100" dirty="0">
                          <a:effectLst/>
                        </a:rPr>
                        <a:t>Kiwi</a:t>
                      </a:r>
                      <a:endParaRPr lang="de-AT" sz="700" b="0"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Onion</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Ayran</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Lamb</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Baklava</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extLst>
                  <a:ext uri="{0D108BD9-81ED-4DB2-BD59-A6C34878D82A}">
                    <a16:rowId xmlns:a16="http://schemas.microsoft.com/office/drawing/2014/main" val="1249888817"/>
                  </a:ext>
                </a:extLst>
              </a:tr>
              <a:tr h="677739">
                <a:tc>
                  <a:txBody>
                    <a:bodyPr/>
                    <a:lstStyle/>
                    <a:p>
                      <a:pPr algn="ctr">
                        <a:lnSpc>
                          <a:spcPct val="150000"/>
                        </a:lnSpc>
                        <a:buNone/>
                      </a:pPr>
                      <a:r>
                        <a:rPr lang="de-AT" sz="1500" b="0" kern="100" dirty="0">
                          <a:effectLst/>
                        </a:rPr>
                        <a:t> </a:t>
                      </a:r>
                      <a:endParaRPr lang="de-AT" sz="700" b="0" kern="100" dirty="0">
                        <a:effectLst/>
                      </a:endParaRPr>
                    </a:p>
                    <a:p>
                      <a:pPr algn="ctr">
                        <a:lnSpc>
                          <a:spcPct val="150000"/>
                        </a:lnSpc>
                        <a:buNone/>
                      </a:pPr>
                      <a:r>
                        <a:rPr lang="de-AT" sz="1500" b="0" kern="100" dirty="0">
                          <a:effectLst/>
                        </a:rPr>
                        <a:t>Orange</a:t>
                      </a:r>
                      <a:endParaRPr lang="de-AT" sz="700" b="0"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Carrots</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Yogurt</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Sausage</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Rice</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extLst>
                  <a:ext uri="{0D108BD9-81ED-4DB2-BD59-A6C34878D82A}">
                    <a16:rowId xmlns:a16="http://schemas.microsoft.com/office/drawing/2014/main" val="3903687294"/>
                  </a:ext>
                </a:extLst>
              </a:tr>
              <a:tr h="677739">
                <a:tc>
                  <a:txBody>
                    <a:bodyPr/>
                    <a:lstStyle/>
                    <a:p>
                      <a:pPr algn="ctr">
                        <a:lnSpc>
                          <a:spcPct val="150000"/>
                        </a:lnSpc>
                        <a:buNone/>
                      </a:pPr>
                      <a:r>
                        <a:rPr lang="de-AT" sz="1500" b="0" kern="100" dirty="0">
                          <a:effectLst/>
                        </a:rPr>
                        <a:t> </a:t>
                      </a:r>
                      <a:endParaRPr lang="de-AT" sz="700" b="0" kern="100" dirty="0">
                        <a:effectLst/>
                      </a:endParaRPr>
                    </a:p>
                    <a:p>
                      <a:pPr algn="ctr">
                        <a:lnSpc>
                          <a:spcPct val="150000"/>
                        </a:lnSpc>
                        <a:buNone/>
                      </a:pPr>
                      <a:r>
                        <a:rPr lang="de-AT" sz="1500" b="0" kern="100" dirty="0">
                          <a:effectLst/>
                        </a:rPr>
                        <a:t>Grapes</a:t>
                      </a:r>
                      <a:endParaRPr lang="de-AT" sz="700" b="0"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Potatoes</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Feta</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Ham</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Lentils</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extLst>
                  <a:ext uri="{0D108BD9-81ED-4DB2-BD59-A6C34878D82A}">
                    <a16:rowId xmlns:a16="http://schemas.microsoft.com/office/drawing/2014/main" val="4062814218"/>
                  </a:ext>
                </a:extLst>
              </a:tr>
              <a:tr h="677739">
                <a:tc>
                  <a:txBody>
                    <a:bodyPr/>
                    <a:lstStyle/>
                    <a:p>
                      <a:pPr algn="ctr">
                        <a:lnSpc>
                          <a:spcPct val="150000"/>
                        </a:lnSpc>
                        <a:buNone/>
                      </a:pPr>
                      <a:r>
                        <a:rPr lang="de-AT" sz="1500" b="0" kern="100" dirty="0">
                          <a:effectLst/>
                        </a:rPr>
                        <a:t> </a:t>
                      </a:r>
                      <a:endParaRPr lang="de-AT" sz="700" b="0" kern="100" dirty="0">
                        <a:effectLst/>
                      </a:endParaRPr>
                    </a:p>
                    <a:p>
                      <a:pPr algn="ctr">
                        <a:lnSpc>
                          <a:spcPct val="150000"/>
                        </a:lnSpc>
                        <a:buNone/>
                      </a:pPr>
                      <a:r>
                        <a:rPr lang="de-AT" sz="1500" b="0" kern="100" dirty="0" err="1">
                          <a:effectLst/>
                        </a:rPr>
                        <a:t>Pear</a:t>
                      </a:r>
                      <a:endParaRPr lang="de-AT" sz="700" b="0"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Peas</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Butter</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a:effectLst/>
                        </a:rPr>
                        <a:t> </a:t>
                      </a:r>
                      <a:endParaRPr lang="de-AT" sz="700" kern="100">
                        <a:effectLst/>
                      </a:endParaRPr>
                    </a:p>
                    <a:p>
                      <a:pPr algn="ctr">
                        <a:lnSpc>
                          <a:spcPct val="150000"/>
                        </a:lnSpc>
                        <a:buNone/>
                      </a:pPr>
                      <a:r>
                        <a:rPr lang="de-AT" sz="1500" kern="100">
                          <a:effectLst/>
                        </a:rPr>
                        <a:t>Chicken</a:t>
                      </a:r>
                      <a:endParaRPr lang="de-AT" sz="700" kern="10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tc>
                  <a:txBody>
                    <a:bodyPr/>
                    <a:lstStyle/>
                    <a:p>
                      <a:pPr algn="ctr">
                        <a:lnSpc>
                          <a:spcPct val="150000"/>
                        </a:lnSpc>
                        <a:buNone/>
                      </a:pPr>
                      <a:r>
                        <a:rPr lang="de-AT" sz="1500" kern="100" dirty="0">
                          <a:effectLst/>
                        </a:rPr>
                        <a:t> </a:t>
                      </a:r>
                      <a:endParaRPr lang="de-AT" sz="700" kern="100" dirty="0">
                        <a:effectLst/>
                      </a:endParaRPr>
                    </a:p>
                    <a:p>
                      <a:pPr algn="ctr">
                        <a:lnSpc>
                          <a:spcPct val="150000"/>
                        </a:lnSpc>
                        <a:buNone/>
                      </a:pPr>
                      <a:r>
                        <a:rPr lang="de-AT" sz="1500" kern="100" dirty="0">
                          <a:effectLst/>
                        </a:rPr>
                        <a:t>Fish</a:t>
                      </a:r>
                      <a:endParaRPr lang="de-AT" sz="700" kern="100" dirty="0">
                        <a:solidFill>
                          <a:srgbClr val="2F5496"/>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0030" marR="40030" marT="0" marB="0"/>
                </a:tc>
                <a:extLst>
                  <a:ext uri="{0D108BD9-81ED-4DB2-BD59-A6C34878D82A}">
                    <a16:rowId xmlns:a16="http://schemas.microsoft.com/office/drawing/2014/main" val="57259999"/>
                  </a:ext>
                </a:extLst>
              </a:tr>
            </a:tbl>
          </a:graphicData>
        </a:graphic>
      </p:graphicFrame>
    </p:spTree>
    <p:extLst>
      <p:ext uri="{BB962C8B-B14F-4D97-AF65-F5344CB8AC3E}">
        <p14:creationId xmlns:p14="http://schemas.microsoft.com/office/powerpoint/2010/main" val="442156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51" name="Rectangle 10250">
            <a:extLst>
              <a:ext uri="{FF2B5EF4-FFF2-40B4-BE49-F238E27FC236}">
                <a16:creationId xmlns:a16="http://schemas.microsoft.com/office/drawing/2014/main" id="{9B61FEBE-B024-E867-ADF8-B65D117A2E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7649CBC-38F2-DA38-001E-D9DC02FD870A}"/>
              </a:ext>
            </a:extLst>
          </p:cNvPr>
          <p:cNvSpPr>
            <a:spLocks noGrp="1"/>
          </p:cNvSpPr>
          <p:nvPr>
            <p:ph type="title"/>
          </p:nvPr>
        </p:nvSpPr>
        <p:spPr>
          <a:xfrm>
            <a:off x="612648" y="603504"/>
            <a:ext cx="5953569" cy="1527048"/>
          </a:xfrm>
        </p:spPr>
        <p:txBody>
          <a:bodyPr anchor="b">
            <a:normAutofit/>
          </a:bodyPr>
          <a:lstStyle/>
          <a:p>
            <a:r>
              <a:rPr lang="en-GB" dirty="0"/>
              <a:t>The Food Pyramid</a:t>
            </a:r>
          </a:p>
        </p:txBody>
      </p:sp>
      <p:sp>
        <p:nvSpPr>
          <p:cNvPr id="10248" name="Content Placeholder 10247">
            <a:extLst>
              <a:ext uri="{FF2B5EF4-FFF2-40B4-BE49-F238E27FC236}">
                <a16:creationId xmlns:a16="http://schemas.microsoft.com/office/drawing/2014/main" id="{822A89FA-4BB7-AE23-3993-CF0B099078C7}"/>
              </a:ext>
            </a:extLst>
          </p:cNvPr>
          <p:cNvSpPr>
            <a:spLocks noGrp="1"/>
          </p:cNvSpPr>
          <p:nvPr>
            <p:ph idx="1"/>
          </p:nvPr>
        </p:nvSpPr>
        <p:spPr>
          <a:xfrm>
            <a:off x="612648" y="2212848"/>
            <a:ext cx="5953569" cy="4096512"/>
          </a:xfrm>
        </p:spPr>
        <p:txBody>
          <a:bodyPr>
            <a:normAutofit/>
          </a:bodyPr>
          <a:lstStyle/>
          <a:p>
            <a:r>
              <a:rPr lang="en-US" sz="1800" dirty="0"/>
              <a:t>daily</a:t>
            </a:r>
          </a:p>
          <a:p>
            <a:pPr lvl="1"/>
            <a:r>
              <a:rPr lang="en-US" sz="1600" dirty="0"/>
              <a:t>water</a:t>
            </a:r>
          </a:p>
          <a:p>
            <a:pPr lvl="1"/>
            <a:r>
              <a:rPr lang="en-US" sz="1600" dirty="0"/>
              <a:t>fruits and vegetables</a:t>
            </a:r>
          </a:p>
          <a:p>
            <a:pPr lvl="1"/>
            <a:r>
              <a:rPr lang="en-US" sz="1600" dirty="0"/>
              <a:t>grain and potatoes</a:t>
            </a:r>
          </a:p>
          <a:p>
            <a:pPr lvl="1"/>
            <a:r>
              <a:rPr lang="en-US" sz="1600" dirty="0"/>
              <a:t>dairy products / plant-based fats</a:t>
            </a:r>
          </a:p>
          <a:p>
            <a:r>
              <a:rPr lang="en-US" sz="1800" dirty="0"/>
              <a:t>weekly</a:t>
            </a:r>
          </a:p>
          <a:p>
            <a:pPr lvl="1"/>
            <a:r>
              <a:rPr lang="en-US" sz="1600" dirty="0"/>
              <a:t>eggs / legumes</a:t>
            </a:r>
          </a:p>
          <a:p>
            <a:pPr lvl="1"/>
            <a:r>
              <a:rPr lang="en-US" sz="1600" dirty="0"/>
              <a:t>fish / meat (or more eggs and legumes if vegetarian)</a:t>
            </a:r>
          </a:p>
          <a:p>
            <a:r>
              <a:rPr lang="en-US" sz="1800" dirty="0" err="1"/>
              <a:t>scarcly</a:t>
            </a:r>
            <a:endParaRPr lang="en-US" sz="1800" dirty="0"/>
          </a:p>
          <a:p>
            <a:pPr lvl="1"/>
            <a:r>
              <a:rPr lang="en-US" sz="1600" dirty="0"/>
              <a:t>fatty, sweet, salty foods</a:t>
            </a:r>
          </a:p>
          <a:p>
            <a:pPr lvl="1"/>
            <a:endParaRPr lang="en-US" sz="1600" dirty="0"/>
          </a:p>
        </p:txBody>
      </p:sp>
      <p:pic>
        <p:nvPicPr>
          <p:cNvPr id="10244" name="Picture 4" descr="Ernährungspyramide ohne Fisch und Fleisch">
            <a:extLst>
              <a:ext uri="{FF2B5EF4-FFF2-40B4-BE49-F238E27FC236}">
                <a16:creationId xmlns:a16="http://schemas.microsoft.com/office/drawing/2014/main" id="{D5D68DA6-D735-9A7E-1861-1B113EEE2A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843" r="11757" b="5090"/>
          <a:stretch/>
        </p:blipFill>
        <p:spPr bwMode="auto">
          <a:xfrm>
            <a:off x="7435017" y="0"/>
            <a:ext cx="4693439" cy="3313965"/>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Ernährungspyramide mit Fisch und Fleisch">
            <a:extLst>
              <a:ext uri="{FF2B5EF4-FFF2-40B4-BE49-F238E27FC236}">
                <a16:creationId xmlns:a16="http://schemas.microsoft.com/office/drawing/2014/main" id="{E71952DC-B291-4406-F0A4-6B3DC833C7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197" r="12210" b="3959"/>
          <a:stretch/>
        </p:blipFill>
        <p:spPr bwMode="auto">
          <a:xfrm>
            <a:off x="7435016" y="3422822"/>
            <a:ext cx="4852407" cy="3435178"/>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9DCC74C0-BA60-09CA-8840-7B78C4300B23}"/>
              </a:ext>
            </a:extLst>
          </p:cNvPr>
          <p:cNvSpPr txBox="1"/>
          <p:nvPr/>
        </p:nvSpPr>
        <p:spPr>
          <a:xfrm>
            <a:off x="217714" y="6520543"/>
            <a:ext cx="6434775" cy="215444"/>
          </a:xfrm>
          <a:prstGeom prst="rect">
            <a:avLst/>
          </a:prstGeom>
          <a:noFill/>
        </p:spPr>
        <p:txBody>
          <a:bodyPr wrap="none" rtlCol="0">
            <a:spAutoFit/>
          </a:bodyPr>
          <a:lstStyle/>
          <a:p>
            <a:r>
              <a:rPr lang="en-GB" sz="800" dirty="0" err="1"/>
              <a:t>Ressource</a:t>
            </a:r>
            <a:r>
              <a:rPr lang="en-GB" sz="800" dirty="0"/>
              <a:t>: https://</a:t>
            </a:r>
            <a:r>
              <a:rPr lang="en-GB" sz="800" dirty="0" err="1"/>
              <a:t>www.sozialministerium.at</a:t>
            </a:r>
            <a:r>
              <a:rPr lang="en-GB" sz="800" dirty="0"/>
              <a:t>/</a:t>
            </a:r>
            <a:r>
              <a:rPr lang="en-GB" sz="800" dirty="0" err="1"/>
              <a:t>Themen</a:t>
            </a:r>
            <a:r>
              <a:rPr lang="en-GB" sz="800" dirty="0"/>
              <a:t>/Gesundheit/</a:t>
            </a:r>
            <a:r>
              <a:rPr lang="en-GB" sz="800" dirty="0" err="1"/>
              <a:t>Ernährung</a:t>
            </a:r>
            <a:r>
              <a:rPr lang="en-GB" sz="800" dirty="0"/>
              <a:t>/</a:t>
            </a:r>
            <a:r>
              <a:rPr lang="en-GB" sz="800" dirty="0" err="1"/>
              <a:t>Österreichische-Ernährungsempfehlungen-NEU.html</a:t>
            </a:r>
            <a:endParaRPr lang="en-GB" sz="800" dirty="0"/>
          </a:p>
        </p:txBody>
      </p:sp>
    </p:spTree>
    <p:extLst>
      <p:ext uri="{BB962C8B-B14F-4D97-AF65-F5344CB8AC3E}">
        <p14:creationId xmlns:p14="http://schemas.microsoft.com/office/powerpoint/2010/main" val="1626106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6.png" descr="Ein Bild, das Diagramm, Reihe, Dreieck enthält.&#10;&#10;KI-generierte Inhalte können fehlerhaft sein.">
            <a:extLst>
              <a:ext uri="{FF2B5EF4-FFF2-40B4-BE49-F238E27FC236}">
                <a16:creationId xmlns:a16="http://schemas.microsoft.com/office/drawing/2014/main" id="{0B24D252-021B-45E2-5238-1CE99E7C65D1}"/>
              </a:ext>
            </a:extLst>
          </p:cNvPr>
          <p:cNvPicPr/>
          <p:nvPr/>
        </p:nvPicPr>
        <p:blipFill rotWithShape="1">
          <a:blip r:embed="rId2">
            <a:extLst>
              <a:ext uri="{28A0092B-C50C-407E-A947-70E740481C1C}">
                <a14:useLocalDpi xmlns:a14="http://schemas.microsoft.com/office/drawing/2010/main" val="0"/>
              </a:ext>
            </a:extLst>
          </a:blip>
          <a:srcRect t="19721" r="1" b="4150"/>
          <a:stretch/>
        </p:blipFill>
        <p:spPr bwMode="auto">
          <a:xfrm>
            <a:off x="5818632" y="-1"/>
            <a:ext cx="6373368" cy="6857999"/>
          </a:xfrm>
          <a:prstGeom prst="rect">
            <a:avLst/>
          </a:prstGeom>
          <a:extLst>
            <a:ext uri="{53640926-AAD7-44D8-BBD7-CCE9431645EC}">
              <a14:shadowObscured xmlns:a14="http://schemas.microsoft.com/office/drawing/2010/main"/>
            </a:ext>
          </a:extLst>
        </p:spPr>
      </p:pic>
      <p:sp>
        <p:nvSpPr>
          <p:cNvPr id="2" name="Titel 1">
            <a:extLst>
              <a:ext uri="{FF2B5EF4-FFF2-40B4-BE49-F238E27FC236}">
                <a16:creationId xmlns:a16="http://schemas.microsoft.com/office/drawing/2014/main" id="{684F675D-9D85-23E3-5209-07AAB1E59786}"/>
              </a:ext>
            </a:extLst>
          </p:cNvPr>
          <p:cNvSpPr>
            <a:spLocks noGrp="1"/>
          </p:cNvSpPr>
          <p:nvPr>
            <p:ph type="title"/>
          </p:nvPr>
        </p:nvSpPr>
        <p:spPr>
          <a:xfrm>
            <a:off x="614680" y="603504"/>
            <a:ext cx="4361688" cy="1527048"/>
          </a:xfrm>
        </p:spPr>
        <p:txBody>
          <a:bodyPr anchor="b">
            <a:normAutofit/>
          </a:bodyPr>
          <a:lstStyle/>
          <a:p>
            <a:r>
              <a:rPr lang="en-GB" dirty="0"/>
              <a:t>Create your own food pyramid!</a:t>
            </a:r>
          </a:p>
        </p:txBody>
      </p:sp>
      <p:sp>
        <p:nvSpPr>
          <p:cNvPr id="3" name="Inhaltsplatzhalter 2">
            <a:extLst>
              <a:ext uri="{FF2B5EF4-FFF2-40B4-BE49-F238E27FC236}">
                <a16:creationId xmlns:a16="http://schemas.microsoft.com/office/drawing/2014/main" id="{D8AF5D74-69E2-A73F-DB0E-A9824D616C14}"/>
              </a:ext>
            </a:extLst>
          </p:cNvPr>
          <p:cNvSpPr>
            <a:spLocks noGrp="1"/>
          </p:cNvSpPr>
          <p:nvPr>
            <p:ph idx="1"/>
          </p:nvPr>
        </p:nvSpPr>
        <p:spPr>
          <a:xfrm>
            <a:off x="614679" y="2212848"/>
            <a:ext cx="4361688" cy="4096512"/>
          </a:xfrm>
        </p:spPr>
        <p:txBody>
          <a:bodyPr>
            <a:normAutofit/>
          </a:bodyPr>
          <a:lstStyle/>
          <a:p>
            <a:r>
              <a:rPr lang="en-GB" sz="1800"/>
              <a:t>Write down your favourite foods and what you eat most often</a:t>
            </a:r>
          </a:p>
          <a:p>
            <a:r>
              <a:rPr lang="en-GB" sz="1800"/>
              <a:t>The foods you eat most often belong to the bottom of the pyramid and those you eat the least at the top!</a:t>
            </a:r>
          </a:p>
          <a:p>
            <a:endParaRPr lang="en-GB" sz="1800"/>
          </a:p>
        </p:txBody>
      </p:sp>
    </p:spTree>
    <p:extLst>
      <p:ext uri="{BB962C8B-B14F-4D97-AF65-F5344CB8AC3E}">
        <p14:creationId xmlns:p14="http://schemas.microsoft.com/office/powerpoint/2010/main" val="2442289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65F7F7-2FCE-8F01-53DE-15C39342B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C447FDA-E45D-AE73-237A-A0481354BDAE}"/>
              </a:ext>
            </a:extLst>
          </p:cNvPr>
          <p:cNvSpPr>
            <a:spLocks noGrp="1"/>
          </p:cNvSpPr>
          <p:nvPr>
            <p:ph type="title"/>
          </p:nvPr>
        </p:nvSpPr>
        <p:spPr>
          <a:xfrm>
            <a:off x="1731821" y="501345"/>
            <a:ext cx="8728364" cy="689279"/>
          </a:xfrm>
        </p:spPr>
        <p:txBody>
          <a:bodyPr vert="horz" lIns="91440" tIns="45720" rIns="91440" bIns="45720" rtlCol="0" anchor="b">
            <a:normAutofit/>
          </a:bodyPr>
          <a:lstStyle/>
          <a:p>
            <a:pPr algn="ctr"/>
            <a:r>
              <a:rPr lang="en-US"/>
              <a:t>What is Sustainability? - Deutsch</a:t>
            </a:r>
          </a:p>
        </p:txBody>
      </p:sp>
      <p:pic>
        <p:nvPicPr>
          <p:cNvPr id="7" name="Onlinemedien 6" descr="Erklärfilm zur Nachhaltigkeit">
            <a:hlinkClick r:id="" action="ppaction://media"/>
            <a:extLst>
              <a:ext uri="{FF2B5EF4-FFF2-40B4-BE49-F238E27FC236}">
                <a16:creationId xmlns:a16="http://schemas.microsoft.com/office/drawing/2014/main" id="{1B093630-C170-8D55-82F9-062EFA7637CC}"/>
              </a:ext>
            </a:extLst>
          </p:cNvPr>
          <p:cNvPicPr>
            <a:picLocks noGrp="1" noRot="1" noChangeAspect="1"/>
          </p:cNvPicPr>
          <p:nvPr>
            <p:ph idx="1"/>
            <a:videoFile r:link="rId1"/>
          </p:nvPr>
        </p:nvPicPr>
        <p:blipFill>
          <a:blip r:embed="rId3"/>
          <a:stretch>
            <a:fillRect/>
          </a:stretch>
        </p:blipFill>
        <p:spPr>
          <a:xfrm>
            <a:off x="2049982" y="1782115"/>
            <a:ext cx="8092035" cy="4572000"/>
          </a:xfrm>
          <a:prstGeom prst="rect">
            <a:avLst/>
          </a:prstGeom>
        </p:spPr>
      </p:pic>
    </p:spTree>
    <p:extLst>
      <p:ext uri="{BB962C8B-B14F-4D97-AF65-F5344CB8AC3E}">
        <p14:creationId xmlns:p14="http://schemas.microsoft.com/office/powerpoint/2010/main" val="293055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38D7EC-6036-CC16-166B-352A095A30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9AF059-4390-49FD-66A9-A817811C18A5}"/>
              </a:ext>
            </a:extLst>
          </p:cNvPr>
          <p:cNvSpPr>
            <a:spLocks noGrp="1"/>
          </p:cNvSpPr>
          <p:nvPr>
            <p:ph type="title"/>
          </p:nvPr>
        </p:nvSpPr>
        <p:spPr/>
        <p:txBody>
          <a:bodyPr/>
          <a:lstStyle/>
          <a:p>
            <a:r>
              <a:rPr lang="en-GB" dirty="0"/>
              <a:t>What is Sustainability? </a:t>
            </a:r>
          </a:p>
        </p:txBody>
      </p:sp>
      <p:sp>
        <p:nvSpPr>
          <p:cNvPr id="5" name="Inhaltsplatzhalter 4">
            <a:extLst>
              <a:ext uri="{FF2B5EF4-FFF2-40B4-BE49-F238E27FC236}">
                <a16:creationId xmlns:a16="http://schemas.microsoft.com/office/drawing/2014/main" id="{2825A305-8CF6-F0F8-2910-128206724733}"/>
              </a:ext>
            </a:extLst>
          </p:cNvPr>
          <p:cNvSpPr>
            <a:spLocks noGrp="1"/>
          </p:cNvSpPr>
          <p:nvPr>
            <p:ph idx="1"/>
          </p:nvPr>
        </p:nvSpPr>
        <p:spPr/>
        <p:txBody>
          <a:bodyPr/>
          <a:lstStyle/>
          <a:p>
            <a:r>
              <a:rPr lang="en-US" sz="1800" b="1" dirty="0">
                <a:effectLst/>
                <a:latin typeface="Aptos" panose="020B0004020202020204" pitchFamily="34" charset="0"/>
                <a:ea typeface="Times New Roman" panose="02020603050405020304" pitchFamily="18" charset="0"/>
                <a:cs typeface="Times New Roman" panose="02020603050405020304" pitchFamily="18" charset="0"/>
              </a:rPr>
              <a:t>Sustainability = Long-term care</a:t>
            </a:r>
            <a:br>
              <a:rPr lang="en-US" sz="1800" dirty="0">
                <a:effectLst/>
                <a:latin typeface="Aptos" panose="020B0004020202020204" pitchFamily="34" charset="0"/>
                <a:ea typeface="Times New Roman" panose="02020603050405020304" pitchFamily="18" charset="0"/>
                <a:cs typeface="Times New Roman" panose="02020603050405020304" pitchFamily="18" charset="0"/>
              </a:rPr>
            </a:br>
            <a:r>
              <a:rPr lang="en-US" sz="1800" dirty="0">
                <a:effectLst/>
                <a:latin typeface="Aptos" panose="020B0004020202020204" pitchFamily="34" charset="0"/>
                <a:ea typeface="Times New Roman" panose="02020603050405020304" pitchFamily="18" charset="0"/>
                <a:cs typeface="Times New Roman" panose="02020603050405020304" pitchFamily="18" charset="0"/>
              </a:rPr>
              <a:t>"Sustainability means using things in a way that they can last a long time. Imagine you have a fruit tree. If you pick all the fruit right away, you won’t have any more fruit in the future. But if you pick only a few fruits and leave the tree to grow, you can enjoy fruit for many years. This is sustainability—using things slowly and carefully so they last longer."</a:t>
            </a:r>
            <a:endParaRPr lang="de-AT"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a:p>
            <a:r>
              <a:rPr lang="en-US" sz="1800" b="1" dirty="0">
                <a:effectLst/>
                <a:latin typeface="Aptos" panose="020B0004020202020204" pitchFamily="34" charset="0"/>
                <a:ea typeface="Times New Roman" panose="02020603050405020304" pitchFamily="18" charset="0"/>
                <a:cs typeface="Times New Roman" panose="02020603050405020304" pitchFamily="18" charset="0"/>
              </a:rPr>
              <a:t>Less sustainable = Short-term harm</a:t>
            </a:r>
            <a:br>
              <a:rPr lang="en-US" sz="1800" dirty="0">
                <a:effectLst/>
                <a:latin typeface="Aptos" panose="020B0004020202020204" pitchFamily="34" charset="0"/>
                <a:ea typeface="Times New Roman" panose="02020603050405020304" pitchFamily="18" charset="0"/>
                <a:cs typeface="Times New Roman" panose="02020603050405020304" pitchFamily="18" charset="0"/>
              </a:rPr>
            </a:br>
            <a:r>
              <a:rPr lang="en-US" sz="1800" dirty="0">
                <a:effectLst/>
                <a:latin typeface="Aptos" panose="020B0004020202020204" pitchFamily="34" charset="0"/>
                <a:ea typeface="Times New Roman" panose="02020603050405020304" pitchFamily="18" charset="0"/>
                <a:cs typeface="Times New Roman" panose="02020603050405020304" pitchFamily="18" charset="0"/>
              </a:rPr>
              <a:t>"Something is less sustainable when we use too much of it too quickly. For example, if we throw away too much food or use plastic bottles and don’t recycle them, we make the Earth sick. This harms the environment and makes resources like water, trees, or land harder to find in the future."</a:t>
            </a:r>
            <a:endParaRPr lang="de-AT"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388044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619ED-5278-E040-D60D-41BCFD3F777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4F1746-77A8-6DDF-3E3E-7F3C48806679}"/>
              </a:ext>
            </a:extLst>
          </p:cNvPr>
          <p:cNvSpPr>
            <a:spLocks noGrp="1"/>
          </p:cNvSpPr>
          <p:nvPr>
            <p:ph type="title"/>
          </p:nvPr>
        </p:nvSpPr>
        <p:spPr/>
        <p:txBody>
          <a:bodyPr/>
          <a:lstStyle/>
          <a:p>
            <a:r>
              <a:rPr lang="en-GB" dirty="0"/>
              <a:t>What is Sustainability? – Word Bank</a:t>
            </a:r>
          </a:p>
        </p:txBody>
      </p:sp>
      <p:graphicFrame>
        <p:nvGraphicFramePr>
          <p:cNvPr id="4" name="Inhaltsplatzhalter 3">
            <a:extLst>
              <a:ext uri="{FF2B5EF4-FFF2-40B4-BE49-F238E27FC236}">
                <a16:creationId xmlns:a16="http://schemas.microsoft.com/office/drawing/2014/main" id="{7F6FE0F8-DD16-0A38-4188-224FE112036D}"/>
              </a:ext>
            </a:extLst>
          </p:cNvPr>
          <p:cNvGraphicFramePr>
            <a:graphicFrameLocks noGrp="1"/>
          </p:cNvGraphicFramePr>
          <p:nvPr>
            <p:ph idx="1"/>
          </p:nvPr>
        </p:nvGraphicFramePr>
        <p:xfrm>
          <a:off x="612775" y="1716088"/>
          <a:ext cx="10653712" cy="3337560"/>
        </p:xfrm>
        <a:graphic>
          <a:graphicData uri="http://schemas.openxmlformats.org/drawingml/2006/table">
            <a:tbl>
              <a:tblPr firstRow="1" bandRow="1">
                <a:tableStyleId>{5C22544A-7EE6-4342-B048-85BDC9FD1C3A}</a:tableStyleId>
              </a:tblPr>
              <a:tblGrid>
                <a:gridCol w="2663428">
                  <a:extLst>
                    <a:ext uri="{9D8B030D-6E8A-4147-A177-3AD203B41FA5}">
                      <a16:colId xmlns:a16="http://schemas.microsoft.com/office/drawing/2014/main" val="1926355276"/>
                    </a:ext>
                  </a:extLst>
                </a:gridCol>
                <a:gridCol w="2663428">
                  <a:extLst>
                    <a:ext uri="{9D8B030D-6E8A-4147-A177-3AD203B41FA5}">
                      <a16:colId xmlns:a16="http://schemas.microsoft.com/office/drawing/2014/main" val="1350950575"/>
                    </a:ext>
                  </a:extLst>
                </a:gridCol>
                <a:gridCol w="2663428">
                  <a:extLst>
                    <a:ext uri="{9D8B030D-6E8A-4147-A177-3AD203B41FA5}">
                      <a16:colId xmlns:a16="http://schemas.microsoft.com/office/drawing/2014/main" val="319872456"/>
                    </a:ext>
                  </a:extLst>
                </a:gridCol>
                <a:gridCol w="2663428">
                  <a:extLst>
                    <a:ext uri="{9D8B030D-6E8A-4147-A177-3AD203B41FA5}">
                      <a16:colId xmlns:a16="http://schemas.microsoft.com/office/drawing/2014/main" val="4063200981"/>
                    </a:ext>
                  </a:extLst>
                </a:gridCol>
              </a:tblGrid>
              <a:tr h="370840">
                <a:tc>
                  <a:txBody>
                    <a:bodyPr/>
                    <a:lstStyle/>
                    <a:p>
                      <a:r>
                        <a:rPr lang="en-GB" dirty="0"/>
                        <a:t>English</a:t>
                      </a:r>
                    </a:p>
                  </a:txBody>
                  <a:tcPr/>
                </a:tc>
                <a:tc>
                  <a:txBody>
                    <a:bodyPr/>
                    <a:lstStyle/>
                    <a:p>
                      <a:r>
                        <a:rPr lang="en-GB" dirty="0"/>
                        <a:t>German</a:t>
                      </a:r>
                    </a:p>
                  </a:txBody>
                  <a:tcPr/>
                </a:tc>
                <a:tc>
                  <a:txBody>
                    <a:bodyPr/>
                    <a:lstStyle/>
                    <a:p>
                      <a:r>
                        <a:rPr lang="en-GB" dirty="0"/>
                        <a:t>BKS</a:t>
                      </a:r>
                    </a:p>
                  </a:txBody>
                  <a:tcPr/>
                </a:tc>
                <a:tc>
                  <a:txBody>
                    <a:bodyPr/>
                    <a:lstStyle/>
                    <a:p>
                      <a:r>
                        <a:rPr lang="en-GB" dirty="0"/>
                        <a:t>Other Languages</a:t>
                      </a:r>
                    </a:p>
                  </a:txBody>
                  <a:tcPr/>
                </a:tc>
                <a:extLst>
                  <a:ext uri="{0D108BD9-81ED-4DB2-BD59-A6C34878D82A}">
                    <a16:rowId xmlns:a16="http://schemas.microsoft.com/office/drawing/2014/main" val="2628243062"/>
                  </a:ext>
                </a:extLst>
              </a:tr>
              <a:tr h="370840">
                <a:tc>
                  <a:txBody>
                    <a:bodyPr/>
                    <a:lstStyle/>
                    <a:p>
                      <a:r>
                        <a:rPr lang="en-GB" dirty="0"/>
                        <a:t>sustainability </a:t>
                      </a:r>
                    </a:p>
                  </a:txBody>
                  <a:tcPr/>
                </a:tc>
                <a:tc>
                  <a:txBody>
                    <a:bodyPr/>
                    <a:lstStyle/>
                    <a:p>
                      <a:r>
                        <a:rPr lang="en-GB" dirty="0" err="1"/>
                        <a:t>Nachhaltigkeit</a:t>
                      </a:r>
                      <a:endParaRPr lang="en-GB" dirty="0"/>
                    </a:p>
                  </a:txBody>
                  <a:tcPr/>
                </a:tc>
                <a:tc>
                  <a:txBody>
                    <a:bodyPr/>
                    <a:lstStyle/>
                    <a:p>
                      <a:r>
                        <a:rPr lang="en-GB" dirty="0" err="1"/>
                        <a:t>Održivost</a:t>
                      </a:r>
                      <a:endParaRPr lang="en-GB" dirty="0"/>
                    </a:p>
                  </a:txBody>
                  <a:tcPr/>
                </a:tc>
                <a:tc>
                  <a:txBody>
                    <a:bodyPr/>
                    <a:lstStyle/>
                    <a:p>
                      <a:endParaRPr lang="en-GB"/>
                    </a:p>
                  </a:txBody>
                  <a:tcPr/>
                </a:tc>
                <a:extLst>
                  <a:ext uri="{0D108BD9-81ED-4DB2-BD59-A6C34878D82A}">
                    <a16:rowId xmlns:a16="http://schemas.microsoft.com/office/drawing/2014/main" val="291112741"/>
                  </a:ext>
                </a:extLst>
              </a:tr>
              <a:tr h="370840">
                <a:tc>
                  <a:txBody>
                    <a:bodyPr/>
                    <a:lstStyle/>
                    <a:p>
                      <a:r>
                        <a:rPr lang="en-GB" dirty="0"/>
                        <a:t>responsible</a:t>
                      </a:r>
                    </a:p>
                  </a:txBody>
                  <a:tcPr/>
                </a:tc>
                <a:tc>
                  <a:txBody>
                    <a:bodyPr/>
                    <a:lstStyle/>
                    <a:p>
                      <a:r>
                        <a:rPr lang="en-GB" dirty="0" err="1"/>
                        <a:t>verantwortlich</a:t>
                      </a:r>
                      <a:endParaRPr lang="en-GB" dirty="0"/>
                    </a:p>
                  </a:txBody>
                  <a:tcPr/>
                </a:tc>
                <a:tc>
                  <a:txBody>
                    <a:bodyPr/>
                    <a:lstStyle/>
                    <a:p>
                      <a:r>
                        <a:rPr lang="en-GB" dirty="0" err="1"/>
                        <a:t>odgovoran</a:t>
                      </a:r>
                      <a:endParaRPr lang="en-GB" dirty="0"/>
                    </a:p>
                  </a:txBody>
                  <a:tcPr/>
                </a:tc>
                <a:tc>
                  <a:txBody>
                    <a:bodyPr/>
                    <a:lstStyle/>
                    <a:p>
                      <a:endParaRPr lang="en-GB"/>
                    </a:p>
                  </a:txBody>
                  <a:tcPr/>
                </a:tc>
                <a:extLst>
                  <a:ext uri="{0D108BD9-81ED-4DB2-BD59-A6C34878D82A}">
                    <a16:rowId xmlns:a16="http://schemas.microsoft.com/office/drawing/2014/main" val="2978143084"/>
                  </a:ext>
                </a:extLst>
              </a:tr>
              <a:tr h="370840">
                <a:tc>
                  <a:txBody>
                    <a:bodyPr/>
                    <a:lstStyle/>
                    <a:p>
                      <a:r>
                        <a:rPr lang="en-GB" dirty="0"/>
                        <a:t>consumption</a:t>
                      </a:r>
                    </a:p>
                  </a:txBody>
                  <a:tcPr/>
                </a:tc>
                <a:tc>
                  <a:txBody>
                    <a:bodyPr/>
                    <a:lstStyle/>
                    <a:p>
                      <a:r>
                        <a:rPr lang="en-GB" dirty="0" err="1"/>
                        <a:t>Konsum</a:t>
                      </a:r>
                      <a:endParaRPr lang="en-GB" dirty="0"/>
                    </a:p>
                  </a:txBody>
                  <a:tcPr/>
                </a:tc>
                <a:tc>
                  <a:txBody>
                    <a:bodyPr/>
                    <a:lstStyle/>
                    <a:p>
                      <a:r>
                        <a:rPr lang="en-GB" dirty="0" err="1"/>
                        <a:t>Potrošnja</a:t>
                      </a:r>
                      <a:endParaRPr lang="en-GB" dirty="0"/>
                    </a:p>
                  </a:txBody>
                  <a:tcPr/>
                </a:tc>
                <a:tc>
                  <a:txBody>
                    <a:bodyPr/>
                    <a:lstStyle/>
                    <a:p>
                      <a:endParaRPr lang="en-GB"/>
                    </a:p>
                  </a:txBody>
                  <a:tcPr/>
                </a:tc>
                <a:extLst>
                  <a:ext uri="{0D108BD9-81ED-4DB2-BD59-A6C34878D82A}">
                    <a16:rowId xmlns:a16="http://schemas.microsoft.com/office/drawing/2014/main" val="3088210183"/>
                  </a:ext>
                </a:extLst>
              </a:tr>
              <a:tr h="370840">
                <a:tc>
                  <a:txBody>
                    <a:bodyPr/>
                    <a:lstStyle/>
                    <a:p>
                      <a:r>
                        <a:rPr lang="en-GB" dirty="0"/>
                        <a:t>production</a:t>
                      </a:r>
                    </a:p>
                  </a:txBody>
                  <a:tcPr/>
                </a:tc>
                <a:tc>
                  <a:txBody>
                    <a:bodyPr/>
                    <a:lstStyle/>
                    <a:p>
                      <a:r>
                        <a:rPr lang="en-GB" dirty="0"/>
                        <a:t>Produktion</a:t>
                      </a:r>
                    </a:p>
                  </a:txBody>
                  <a:tcPr/>
                </a:tc>
                <a:tc>
                  <a:txBody>
                    <a:bodyPr/>
                    <a:lstStyle/>
                    <a:p>
                      <a:r>
                        <a:rPr lang="en-GB" dirty="0" err="1"/>
                        <a:t>Produkcija</a:t>
                      </a:r>
                      <a:endParaRPr lang="en-GB" dirty="0"/>
                    </a:p>
                  </a:txBody>
                  <a:tcPr/>
                </a:tc>
                <a:tc>
                  <a:txBody>
                    <a:bodyPr/>
                    <a:lstStyle/>
                    <a:p>
                      <a:endParaRPr lang="en-GB"/>
                    </a:p>
                  </a:txBody>
                  <a:tcPr/>
                </a:tc>
                <a:extLst>
                  <a:ext uri="{0D108BD9-81ED-4DB2-BD59-A6C34878D82A}">
                    <a16:rowId xmlns:a16="http://schemas.microsoft.com/office/drawing/2014/main" val="3130970581"/>
                  </a:ext>
                </a:extLst>
              </a:tr>
              <a:tr h="370840">
                <a:tc>
                  <a:txBody>
                    <a:bodyPr/>
                    <a:lstStyle/>
                    <a:p>
                      <a:r>
                        <a:rPr lang="en-GB" dirty="0"/>
                        <a:t>resources</a:t>
                      </a:r>
                    </a:p>
                  </a:txBody>
                  <a:tcPr/>
                </a:tc>
                <a:tc>
                  <a:txBody>
                    <a:bodyPr/>
                    <a:lstStyle/>
                    <a:p>
                      <a:r>
                        <a:rPr lang="en-GB" dirty="0" err="1"/>
                        <a:t>Ressourcen</a:t>
                      </a:r>
                      <a:endParaRPr lang="en-GB" dirty="0"/>
                    </a:p>
                  </a:txBody>
                  <a:tcPr/>
                </a:tc>
                <a:tc>
                  <a:txBody>
                    <a:bodyPr/>
                    <a:lstStyle/>
                    <a:p>
                      <a:r>
                        <a:rPr lang="en-GB" dirty="0" err="1"/>
                        <a:t>Resursi</a:t>
                      </a:r>
                      <a:endParaRPr lang="en-GB" dirty="0"/>
                    </a:p>
                  </a:txBody>
                  <a:tcPr/>
                </a:tc>
                <a:tc>
                  <a:txBody>
                    <a:bodyPr/>
                    <a:lstStyle/>
                    <a:p>
                      <a:endParaRPr lang="en-GB"/>
                    </a:p>
                  </a:txBody>
                  <a:tcPr/>
                </a:tc>
                <a:extLst>
                  <a:ext uri="{0D108BD9-81ED-4DB2-BD59-A6C34878D82A}">
                    <a16:rowId xmlns:a16="http://schemas.microsoft.com/office/drawing/2014/main" val="1910298890"/>
                  </a:ext>
                </a:extLst>
              </a:tr>
              <a:tr h="370840">
                <a:tc>
                  <a:txBody>
                    <a:bodyPr/>
                    <a:lstStyle/>
                    <a:p>
                      <a:r>
                        <a:rPr lang="en-GB" dirty="0"/>
                        <a:t>environment</a:t>
                      </a:r>
                    </a:p>
                  </a:txBody>
                  <a:tcPr/>
                </a:tc>
                <a:tc>
                  <a:txBody>
                    <a:bodyPr/>
                    <a:lstStyle/>
                    <a:p>
                      <a:r>
                        <a:rPr lang="en-GB" dirty="0"/>
                        <a:t>Umwelt</a:t>
                      </a:r>
                    </a:p>
                  </a:txBody>
                  <a:tcPr/>
                </a:tc>
                <a:tc>
                  <a:txBody>
                    <a:bodyPr/>
                    <a:lstStyle/>
                    <a:p>
                      <a:r>
                        <a:rPr lang="en-GB" dirty="0" err="1"/>
                        <a:t>Okoliš</a:t>
                      </a:r>
                      <a:endParaRPr lang="en-GB" dirty="0"/>
                    </a:p>
                  </a:txBody>
                  <a:tcPr/>
                </a:tc>
                <a:tc>
                  <a:txBody>
                    <a:bodyPr/>
                    <a:lstStyle/>
                    <a:p>
                      <a:endParaRPr lang="en-GB"/>
                    </a:p>
                  </a:txBody>
                  <a:tcPr/>
                </a:tc>
                <a:extLst>
                  <a:ext uri="{0D108BD9-81ED-4DB2-BD59-A6C34878D82A}">
                    <a16:rowId xmlns:a16="http://schemas.microsoft.com/office/drawing/2014/main" val="549898465"/>
                  </a:ext>
                </a:extLst>
              </a:tr>
              <a:tr h="370840">
                <a:tc>
                  <a:txBody>
                    <a:bodyPr/>
                    <a:lstStyle/>
                    <a:p>
                      <a:r>
                        <a:rPr lang="en-GB" dirty="0"/>
                        <a:t>destructive</a:t>
                      </a:r>
                    </a:p>
                  </a:txBody>
                  <a:tcPr/>
                </a:tc>
                <a:tc>
                  <a:txBody>
                    <a:bodyPr/>
                    <a:lstStyle/>
                    <a:p>
                      <a:r>
                        <a:rPr lang="en-GB" dirty="0" err="1"/>
                        <a:t>zerstörerisch</a:t>
                      </a:r>
                      <a:endParaRPr lang="en-GB" dirty="0"/>
                    </a:p>
                  </a:txBody>
                  <a:tcPr/>
                </a:tc>
                <a:tc>
                  <a:txBody>
                    <a:bodyPr/>
                    <a:lstStyle/>
                    <a:p>
                      <a:r>
                        <a:rPr lang="en-GB" dirty="0" err="1"/>
                        <a:t>destruktivan</a:t>
                      </a:r>
                      <a:endParaRPr lang="en-GB" dirty="0"/>
                    </a:p>
                  </a:txBody>
                  <a:tcPr/>
                </a:tc>
                <a:tc>
                  <a:txBody>
                    <a:bodyPr/>
                    <a:lstStyle/>
                    <a:p>
                      <a:endParaRPr lang="en-GB" dirty="0"/>
                    </a:p>
                  </a:txBody>
                  <a:tcPr/>
                </a:tc>
                <a:extLst>
                  <a:ext uri="{0D108BD9-81ED-4DB2-BD59-A6C34878D82A}">
                    <a16:rowId xmlns:a16="http://schemas.microsoft.com/office/drawing/2014/main" val="3160578260"/>
                  </a:ext>
                </a:extLst>
              </a:tr>
              <a:tr h="370840">
                <a:tc>
                  <a:txBody>
                    <a:bodyPr/>
                    <a:lstStyle/>
                    <a:p>
                      <a:r>
                        <a:rPr lang="en-GB" dirty="0"/>
                        <a:t>economy</a:t>
                      </a:r>
                    </a:p>
                  </a:txBody>
                  <a:tcPr/>
                </a:tc>
                <a:tc>
                  <a:txBody>
                    <a:bodyPr/>
                    <a:lstStyle/>
                    <a:p>
                      <a:r>
                        <a:rPr lang="en-GB" dirty="0" err="1"/>
                        <a:t>Wirtschaft</a:t>
                      </a:r>
                      <a:endParaRPr lang="en-GB" dirty="0"/>
                    </a:p>
                  </a:txBody>
                  <a:tcPr/>
                </a:tc>
                <a:tc>
                  <a:txBody>
                    <a:bodyPr/>
                    <a:lstStyle/>
                    <a:p>
                      <a:r>
                        <a:rPr lang="en-GB" dirty="0" err="1"/>
                        <a:t>Ekonomija</a:t>
                      </a:r>
                      <a:endParaRPr lang="en-GB" dirty="0"/>
                    </a:p>
                  </a:txBody>
                  <a:tcPr/>
                </a:tc>
                <a:tc>
                  <a:txBody>
                    <a:bodyPr/>
                    <a:lstStyle/>
                    <a:p>
                      <a:endParaRPr lang="en-GB" dirty="0"/>
                    </a:p>
                  </a:txBody>
                  <a:tcPr/>
                </a:tc>
                <a:extLst>
                  <a:ext uri="{0D108BD9-81ED-4DB2-BD59-A6C34878D82A}">
                    <a16:rowId xmlns:a16="http://schemas.microsoft.com/office/drawing/2014/main" val="1289382763"/>
                  </a:ext>
                </a:extLst>
              </a:tr>
            </a:tbl>
          </a:graphicData>
        </a:graphic>
      </p:graphicFrame>
    </p:spTree>
    <p:extLst>
      <p:ext uri="{BB962C8B-B14F-4D97-AF65-F5344CB8AC3E}">
        <p14:creationId xmlns:p14="http://schemas.microsoft.com/office/powerpoint/2010/main" val="1266582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B4082-BAE2-B175-6D3B-E6832A0C6B1E}"/>
              </a:ext>
            </a:extLst>
          </p:cNvPr>
          <p:cNvSpPr>
            <a:spLocks noGrp="1"/>
          </p:cNvSpPr>
          <p:nvPr>
            <p:ph type="title"/>
          </p:nvPr>
        </p:nvSpPr>
        <p:spPr/>
        <p:txBody>
          <a:bodyPr/>
          <a:lstStyle/>
          <a:p>
            <a:r>
              <a:rPr lang="en-GB" dirty="0"/>
              <a:t>Local vs. Global Food</a:t>
            </a:r>
          </a:p>
        </p:txBody>
      </p:sp>
      <p:sp>
        <p:nvSpPr>
          <p:cNvPr id="3" name="Inhaltsplatzhalter 2">
            <a:extLst>
              <a:ext uri="{FF2B5EF4-FFF2-40B4-BE49-F238E27FC236}">
                <a16:creationId xmlns:a16="http://schemas.microsoft.com/office/drawing/2014/main" id="{A6F05975-04EA-B43F-321D-5F28038FE2C7}"/>
              </a:ext>
            </a:extLst>
          </p:cNvPr>
          <p:cNvSpPr>
            <a:spLocks noGrp="1"/>
          </p:cNvSpPr>
          <p:nvPr>
            <p:ph idx="1"/>
          </p:nvPr>
        </p:nvSpPr>
        <p:spPr/>
        <p:txBody>
          <a:bodyPr/>
          <a:lstStyle/>
          <a:p>
            <a:r>
              <a:rPr lang="en-GB" dirty="0"/>
              <a:t>What is local and global food?</a:t>
            </a:r>
          </a:p>
          <a:p>
            <a:endParaRPr lang="en-GB" dirty="0"/>
          </a:p>
          <a:p>
            <a:pPr lvl="1"/>
            <a:r>
              <a:rPr lang="en-GB" b="1" dirty="0"/>
              <a:t>Local food </a:t>
            </a:r>
            <a:r>
              <a:rPr lang="en-GB" dirty="0"/>
              <a:t>is </a:t>
            </a:r>
            <a:r>
              <a:rPr lang="en-GB" b="1" dirty="0"/>
              <a:t>regionally</a:t>
            </a:r>
            <a:r>
              <a:rPr lang="en-GB" dirty="0"/>
              <a:t> produced food. This means that it is food which is produced in the country we live in. Depending on the time of the year, some foods can be grown and others not. This is what we call </a:t>
            </a:r>
            <a:r>
              <a:rPr lang="en-GB" b="1" dirty="0"/>
              <a:t>seasonal</a:t>
            </a:r>
            <a:r>
              <a:rPr lang="en-GB" dirty="0"/>
              <a:t> fruits and vegetables.</a:t>
            </a:r>
          </a:p>
          <a:p>
            <a:pPr lvl="1"/>
            <a:endParaRPr lang="en-GB" dirty="0"/>
          </a:p>
          <a:p>
            <a:pPr lvl="1"/>
            <a:r>
              <a:rPr lang="en-GB" b="1" dirty="0"/>
              <a:t>Global food </a:t>
            </a:r>
            <a:r>
              <a:rPr lang="en-GB" dirty="0"/>
              <a:t>can be </a:t>
            </a:r>
            <a:r>
              <a:rPr lang="en-GB" b="1" dirty="0"/>
              <a:t>imported</a:t>
            </a:r>
            <a:r>
              <a:rPr lang="en-GB" dirty="0"/>
              <a:t> (</a:t>
            </a:r>
            <a:r>
              <a:rPr lang="en-GB" dirty="0" err="1"/>
              <a:t>zu</a:t>
            </a:r>
            <a:r>
              <a:rPr lang="en-GB" dirty="0"/>
              <a:t> </a:t>
            </a:r>
            <a:r>
              <a:rPr lang="en-GB" dirty="0" err="1"/>
              <a:t>uns</a:t>
            </a:r>
            <a:r>
              <a:rPr lang="en-GB" dirty="0"/>
              <a:t> </a:t>
            </a:r>
            <a:r>
              <a:rPr lang="en-GB" dirty="0" err="1"/>
              <a:t>gebracht</a:t>
            </a:r>
            <a:r>
              <a:rPr lang="en-GB" dirty="0"/>
              <a:t> / </a:t>
            </a:r>
            <a:r>
              <a:rPr lang="en-GB" dirty="0" err="1"/>
              <a:t>importiert</a:t>
            </a:r>
            <a:r>
              <a:rPr lang="en-GB" dirty="0"/>
              <a:t>) from countries all over the world. These are foods we cannot grow in our own country because the weather conditions (</a:t>
            </a:r>
            <a:r>
              <a:rPr lang="en-GB" dirty="0" err="1"/>
              <a:t>Wettervoraussetzungen</a:t>
            </a:r>
            <a:r>
              <a:rPr lang="en-GB" dirty="0"/>
              <a:t>) are not right. This is why we can eat foods like bananas and avocados all year round. </a:t>
            </a:r>
          </a:p>
        </p:txBody>
      </p:sp>
    </p:spTree>
    <p:extLst>
      <p:ext uri="{BB962C8B-B14F-4D97-AF65-F5344CB8AC3E}">
        <p14:creationId xmlns:p14="http://schemas.microsoft.com/office/powerpoint/2010/main" val="1861169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A53BEB-C6F6-2700-251D-855CEA6E8C64}"/>
              </a:ext>
            </a:extLst>
          </p:cNvPr>
          <p:cNvSpPr>
            <a:spLocks noGrp="1"/>
          </p:cNvSpPr>
          <p:nvPr>
            <p:ph type="title"/>
          </p:nvPr>
        </p:nvSpPr>
        <p:spPr/>
        <p:txBody>
          <a:bodyPr/>
          <a:lstStyle/>
          <a:p>
            <a:r>
              <a:rPr lang="en-GB" dirty="0"/>
              <a:t>Local vs. Global Food</a:t>
            </a:r>
          </a:p>
        </p:txBody>
      </p:sp>
      <p:sp>
        <p:nvSpPr>
          <p:cNvPr id="3" name="Inhaltsplatzhalter 2">
            <a:extLst>
              <a:ext uri="{FF2B5EF4-FFF2-40B4-BE49-F238E27FC236}">
                <a16:creationId xmlns:a16="http://schemas.microsoft.com/office/drawing/2014/main" id="{02F1A2B1-98F2-2453-B5A3-DD9411DE5F77}"/>
              </a:ext>
            </a:extLst>
          </p:cNvPr>
          <p:cNvSpPr>
            <a:spLocks noGrp="1"/>
          </p:cNvSpPr>
          <p:nvPr>
            <p:ph idx="1"/>
          </p:nvPr>
        </p:nvSpPr>
        <p:spPr/>
        <p:txBody>
          <a:bodyPr/>
          <a:lstStyle/>
          <a:p>
            <a:pPr>
              <a:buNone/>
            </a:pPr>
            <a:r>
              <a:rPr lang="en-US" sz="1800" dirty="0">
                <a:effectLst/>
                <a:latin typeface="Aptos" panose="020B0004020202020204" pitchFamily="34" charset="0"/>
                <a:ea typeface="Times New Roman" panose="02020603050405020304" pitchFamily="18" charset="0"/>
              </a:rPr>
              <a:t>Look at the food items below. Write them in the correct column.</a:t>
            </a:r>
            <a:endParaRPr lang="de-AT" sz="1800" dirty="0">
              <a:effectLst/>
              <a:latin typeface="Times New Roman" panose="02020603050405020304" pitchFamily="18" charset="0"/>
              <a:ea typeface="Times New Roman" panose="02020603050405020304" pitchFamily="18" charset="0"/>
            </a:endParaRPr>
          </a:p>
          <a:p>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Apple,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Banana,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Bread,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Chocolate,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Strawberries,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Rice,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Carrots,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Avocado</a:t>
            </a:r>
          </a:p>
          <a:p>
            <a:endParaRPr lang="en-US" sz="1800" dirty="0">
              <a:latin typeface="Aptos" panose="020B0004020202020204" pitchFamily="34" charset="0"/>
              <a:ea typeface="Times New Roman" panose="02020603050405020304" pitchFamily="18" charset="0"/>
            </a:endParaRPr>
          </a:p>
        </p:txBody>
      </p:sp>
      <p:graphicFrame>
        <p:nvGraphicFramePr>
          <p:cNvPr id="5" name="Tabelle 4">
            <a:extLst>
              <a:ext uri="{FF2B5EF4-FFF2-40B4-BE49-F238E27FC236}">
                <a16:creationId xmlns:a16="http://schemas.microsoft.com/office/drawing/2014/main" id="{D8A61E31-51D9-0416-1410-AE892CED4E6E}"/>
              </a:ext>
            </a:extLst>
          </p:cNvPr>
          <p:cNvGraphicFramePr>
            <a:graphicFrameLocks noGrp="1"/>
          </p:cNvGraphicFramePr>
          <p:nvPr>
            <p:extLst>
              <p:ext uri="{D42A27DB-BD31-4B8C-83A1-F6EECF244321}">
                <p14:modId xmlns:p14="http://schemas.microsoft.com/office/powerpoint/2010/main" val="1110177476"/>
              </p:ext>
            </p:extLst>
          </p:nvPr>
        </p:nvGraphicFramePr>
        <p:xfrm>
          <a:off x="3177109" y="3062912"/>
          <a:ext cx="5837782" cy="1899068"/>
        </p:xfrm>
        <a:graphic>
          <a:graphicData uri="http://schemas.openxmlformats.org/drawingml/2006/table">
            <a:tbl>
              <a:tblPr firstRow="1" firstCol="1" bandRow="1">
                <a:tableStyleId>{5C22544A-7EE6-4342-B048-85BDC9FD1C3A}</a:tableStyleId>
              </a:tblPr>
              <a:tblGrid>
                <a:gridCol w="1556315">
                  <a:extLst>
                    <a:ext uri="{9D8B030D-6E8A-4147-A177-3AD203B41FA5}">
                      <a16:colId xmlns:a16="http://schemas.microsoft.com/office/drawing/2014/main" val="3300157058"/>
                    </a:ext>
                  </a:extLst>
                </a:gridCol>
                <a:gridCol w="1764464">
                  <a:extLst>
                    <a:ext uri="{9D8B030D-6E8A-4147-A177-3AD203B41FA5}">
                      <a16:colId xmlns:a16="http://schemas.microsoft.com/office/drawing/2014/main" val="435183501"/>
                    </a:ext>
                  </a:extLst>
                </a:gridCol>
                <a:gridCol w="2517003">
                  <a:extLst>
                    <a:ext uri="{9D8B030D-6E8A-4147-A177-3AD203B41FA5}">
                      <a16:colId xmlns:a16="http://schemas.microsoft.com/office/drawing/2014/main" val="1922002793"/>
                    </a:ext>
                  </a:extLst>
                </a:gridCol>
              </a:tblGrid>
              <a:tr h="379900">
                <a:tc>
                  <a:txBody>
                    <a:bodyPr/>
                    <a:lstStyle/>
                    <a:p>
                      <a:pPr>
                        <a:lnSpc>
                          <a:spcPct val="107000"/>
                        </a:lnSpc>
                        <a:spcAft>
                          <a:spcPts val="800"/>
                        </a:spcAft>
                        <a:buNone/>
                      </a:pPr>
                      <a:r>
                        <a:rPr lang="en-US" sz="1800" kern="100" dirty="0">
                          <a:effectLst/>
                        </a:rPr>
                        <a:t>Food Item</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Local (near us)</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Global (from far away)</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1321049534"/>
                  </a:ext>
                </a:extLst>
              </a:tr>
              <a:tr h="379792">
                <a:tc>
                  <a:txBody>
                    <a:bodyPr/>
                    <a:lstStyle/>
                    <a:p>
                      <a:pPr>
                        <a:lnSpc>
                          <a:spcPct val="107000"/>
                        </a:lnSpc>
                        <a:spcAft>
                          <a:spcPts val="800"/>
                        </a:spcAft>
                        <a:buNone/>
                      </a:pPr>
                      <a:r>
                        <a:rPr lang="en-US" sz="1800" kern="100">
                          <a:effectLst/>
                        </a:rPr>
                        <a:t>Apple 🍏</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8300628"/>
                  </a:ext>
                </a:extLst>
              </a:tr>
              <a:tr h="379792">
                <a:tc>
                  <a:txBody>
                    <a:bodyPr/>
                    <a:lstStyle/>
                    <a:p>
                      <a:pPr>
                        <a:lnSpc>
                          <a:spcPct val="107000"/>
                        </a:lnSpc>
                        <a:spcAft>
                          <a:spcPts val="800"/>
                        </a:spcAft>
                        <a:buNone/>
                      </a:pPr>
                      <a:r>
                        <a:rPr lang="en-US" sz="1800" kern="100">
                          <a:effectLst/>
                        </a:rPr>
                        <a:t>Banana 🍌</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4150083101"/>
                  </a:ext>
                </a:extLst>
              </a:tr>
              <a:tr h="379792">
                <a:tc>
                  <a:txBody>
                    <a:bodyPr/>
                    <a:lstStyle/>
                    <a:p>
                      <a:pPr>
                        <a:lnSpc>
                          <a:spcPct val="107000"/>
                        </a:lnSpc>
                        <a:spcAft>
                          <a:spcPts val="800"/>
                        </a:spcAft>
                        <a:buNone/>
                      </a:pPr>
                      <a:r>
                        <a:rPr lang="en-US" sz="1800" kern="100">
                          <a:effectLst/>
                        </a:rPr>
                        <a:t>Bread 🍞</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2530743148"/>
                  </a:ext>
                </a:extLst>
              </a:tr>
              <a:tr h="379792">
                <a:tc>
                  <a:txBody>
                    <a:bodyPr/>
                    <a:lstStyle/>
                    <a:p>
                      <a:pPr>
                        <a:lnSpc>
                          <a:spcPct val="107000"/>
                        </a:lnSpc>
                        <a:spcAft>
                          <a:spcPts val="800"/>
                        </a:spcAft>
                        <a:buNone/>
                      </a:pPr>
                      <a:r>
                        <a:rPr lang="en-US" sz="1800" kern="100">
                          <a:effectLst/>
                        </a:rPr>
                        <a:t>Chocolate 🍫</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2564935650"/>
                  </a:ext>
                </a:extLst>
              </a:tr>
            </a:tbl>
          </a:graphicData>
        </a:graphic>
      </p:graphicFrame>
    </p:spTree>
    <p:extLst>
      <p:ext uri="{BB962C8B-B14F-4D97-AF65-F5344CB8AC3E}">
        <p14:creationId xmlns:p14="http://schemas.microsoft.com/office/powerpoint/2010/main" val="1218609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7C8783-CB22-6A3B-5FFE-126E2882473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7F58A2-DCDC-EDB3-116F-83AF134C34EA}"/>
              </a:ext>
            </a:extLst>
          </p:cNvPr>
          <p:cNvSpPr>
            <a:spLocks noGrp="1"/>
          </p:cNvSpPr>
          <p:nvPr>
            <p:ph type="title"/>
          </p:nvPr>
        </p:nvSpPr>
        <p:spPr>
          <a:xfrm>
            <a:off x="612648" y="1114923"/>
            <a:ext cx="4621553" cy="1360728"/>
          </a:xfrm>
        </p:spPr>
        <p:txBody>
          <a:bodyPr anchor="b">
            <a:normAutofit/>
          </a:bodyPr>
          <a:lstStyle/>
          <a:p>
            <a:r>
              <a:rPr lang="en-GB" dirty="0"/>
              <a:t>Local vs. Global Food</a:t>
            </a:r>
          </a:p>
        </p:txBody>
      </p:sp>
      <p:sp>
        <p:nvSpPr>
          <p:cNvPr id="3" name="Inhaltsplatzhalter 2">
            <a:extLst>
              <a:ext uri="{FF2B5EF4-FFF2-40B4-BE49-F238E27FC236}">
                <a16:creationId xmlns:a16="http://schemas.microsoft.com/office/drawing/2014/main" id="{C47291F7-BABD-28BB-504E-3200A0409375}"/>
              </a:ext>
            </a:extLst>
          </p:cNvPr>
          <p:cNvSpPr>
            <a:spLocks noGrp="1"/>
          </p:cNvSpPr>
          <p:nvPr>
            <p:ph idx="1"/>
          </p:nvPr>
        </p:nvSpPr>
        <p:spPr>
          <a:xfrm>
            <a:off x="612648" y="2584057"/>
            <a:ext cx="4621553" cy="3688555"/>
          </a:xfrm>
        </p:spPr>
        <p:txBody>
          <a:bodyPr>
            <a:normAutofit/>
          </a:bodyPr>
          <a:lstStyle/>
          <a:p>
            <a:endParaRPr lang="de-AT" sz="1800" dirty="0">
              <a:effectLst/>
              <a:latin typeface="Times New Roman" panose="02020603050405020304" pitchFamily="18" charset="0"/>
              <a:ea typeface="Times New Roman" panose="02020603050405020304" pitchFamily="18" charset="0"/>
            </a:endParaRPr>
          </a:p>
          <a:p>
            <a:pPr>
              <a:lnSpc>
                <a:spcPct val="107000"/>
              </a:lnSpc>
              <a:spcBef>
                <a:spcPts val="400"/>
              </a:spcBef>
              <a:spcAft>
                <a:spcPts val="200"/>
              </a:spcAft>
              <a:buNone/>
            </a:pPr>
            <a:r>
              <a:rPr lang="en-US" sz="1800" b="1" i="0" dirty="0">
                <a:solidFill>
                  <a:srgbClr val="2F5496"/>
                </a:solidFill>
                <a:effectLst/>
                <a:latin typeface="Aptos" panose="020B0004020202020204" pitchFamily="34" charset="0"/>
                <a:ea typeface="Times New Roman" panose="02020603050405020304" pitchFamily="18" charset="0"/>
                <a:cs typeface="Times New Roman" panose="02020603050405020304" pitchFamily="18" charset="0"/>
              </a:rPr>
              <a:t>Talking about global and local food: </a:t>
            </a:r>
            <a:endParaRPr lang="de-AT" sz="1800" b="1" i="1" dirty="0">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This food is local because it comes from __.</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This food is global because it comes from __.</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Local food is better because __.</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Global food is important because __.</a:t>
            </a:r>
            <a:endParaRPr lang="de-AT" sz="1800" dirty="0">
              <a:effectLst/>
              <a:latin typeface="Times New Roman" panose="02020603050405020304" pitchFamily="18" charset="0"/>
              <a:ea typeface="Times New Roman" panose="02020603050405020304" pitchFamily="18" charset="0"/>
            </a:endParaRPr>
          </a:p>
          <a:p>
            <a:endParaRPr lang="en-GB" sz="1800" dirty="0"/>
          </a:p>
        </p:txBody>
      </p:sp>
      <p:graphicFrame>
        <p:nvGraphicFramePr>
          <p:cNvPr id="4" name="Tabelle 3">
            <a:extLst>
              <a:ext uri="{FF2B5EF4-FFF2-40B4-BE49-F238E27FC236}">
                <a16:creationId xmlns:a16="http://schemas.microsoft.com/office/drawing/2014/main" id="{17AF55D1-C648-0611-28BF-9BA4156E2709}"/>
              </a:ext>
            </a:extLst>
          </p:cNvPr>
          <p:cNvGraphicFramePr>
            <a:graphicFrameLocks noGrp="1"/>
          </p:cNvGraphicFramePr>
          <p:nvPr>
            <p:extLst>
              <p:ext uri="{D42A27DB-BD31-4B8C-83A1-F6EECF244321}">
                <p14:modId xmlns:p14="http://schemas.microsoft.com/office/powerpoint/2010/main" val="309173439"/>
              </p:ext>
            </p:extLst>
          </p:nvPr>
        </p:nvGraphicFramePr>
        <p:xfrm>
          <a:off x="5691261" y="2479466"/>
          <a:ext cx="5837782" cy="1899068"/>
        </p:xfrm>
        <a:graphic>
          <a:graphicData uri="http://schemas.openxmlformats.org/drawingml/2006/table">
            <a:tbl>
              <a:tblPr firstRow="1" firstCol="1" bandRow="1">
                <a:tableStyleId>{5C22544A-7EE6-4342-B048-85BDC9FD1C3A}</a:tableStyleId>
              </a:tblPr>
              <a:tblGrid>
                <a:gridCol w="1556315">
                  <a:extLst>
                    <a:ext uri="{9D8B030D-6E8A-4147-A177-3AD203B41FA5}">
                      <a16:colId xmlns:a16="http://schemas.microsoft.com/office/drawing/2014/main" val="3300157058"/>
                    </a:ext>
                  </a:extLst>
                </a:gridCol>
                <a:gridCol w="1764464">
                  <a:extLst>
                    <a:ext uri="{9D8B030D-6E8A-4147-A177-3AD203B41FA5}">
                      <a16:colId xmlns:a16="http://schemas.microsoft.com/office/drawing/2014/main" val="435183501"/>
                    </a:ext>
                  </a:extLst>
                </a:gridCol>
                <a:gridCol w="2517003">
                  <a:extLst>
                    <a:ext uri="{9D8B030D-6E8A-4147-A177-3AD203B41FA5}">
                      <a16:colId xmlns:a16="http://schemas.microsoft.com/office/drawing/2014/main" val="1922002793"/>
                    </a:ext>
                  </a:extLst>
                </a:gridCol>
              </a:tblGrid>
              <a:tr h="379900">
                <a:tc>
                  <a:txBody>
                    <a:bodyPr/>
                    <a:lstStyle/>
                    <a:p>
                      <a:pPr>
                        <a:lnSpc>
                          <a:spcPct val="107000"/>
                        </a:lnSpc>
                        <a:spcAft>
                          <a:spcPts val="800"/>
                        </a:spcAft>
                        <a:buNone/>
                      </a:pPr>
                      <a:r>
                        <a:rPr lang="en-US" sz="1800" kern="100" dirty="0">
                          <a:effectLst/>
                        </a:rPr>
                        <a:t>Food Item</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Local (near us)</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Global (from far away)</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1321049534"/>
                  </a:ext>
                </a:extLst>
              </a:tr>
              <a:tr h="379792">
                <a:tc>
                  <a:txBody>
                    <a:bodyPr/>
                    <a:lstStyle/>
                    <a:p>
                      <a:pPr>
                        <a:lnSpc>
                          <a:spcPct val="107000"/>
                        </a:lnSpc>
                        <a:spcAft>
                          <a:spcPts val="800"/>
                        </a:spcAft>
                        <a:buNone/>
                      </a:pPr>
                      <a:r>
                        <a:rPr lang="en-US" sz="1800" kern="100">
                          <a:effectLst/>
                        </a:rPr>
                        <a:t>Apple 🍏</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8300628"/>
                  </a:ext>
                </a:extLst>
              </a:tr>
              <a:tr h="379792">
                <a:tc>
                  <a:txBody>
                    <a:bodyPr/>
                    <a:lstStyle/>
                    <a:p>
                      <a:pPr>
                        <a:lnSpc>
                          <a:spcPct val="107000"/>
                        </a:lnSpc>
                        <a:spcAft>
                          <a:spcPts val="800"/>
                        </a:spcAft>
                        <a:buNone/>
                      </a:pPr>
                      <a:r>
                        <a:rPr lang="en-US" sz="1800" kern="100">
                          <a:effectLst/>
                        </a:rPr>
                        <a:t>Banana 🍌</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4150083101"/>
                  </a:ext>
                </a:extLst>
              </a:tr>
              <a:tr h="379792">
                <a:tc>
                  <a:txBody>
                    <a:bodyPr/>
                    <a:lstStyle/>
                    <a:p>
                      <a:pPr>
                        <a:lnSpc>
                          <a:spcPct val="107000"/>
                        </a:lnSpc>
                        <a:spcAft>
                          <a:spcPts val="800"/>
                        </a:spcAft>
                        <a:buNone/>
                      </a:pPr>
                      <a:r>
                        <a:rPr lang="en-US" sz="1800" kern="100">
                          <a:effectLst/>
                        </a:rPr>
                        <a:t>Bread 🍞</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2530743148"/>
                  </a:ext>
                </a:extLst>
              </a:tr>
              <a:tr h="379792">
                <a:tc>
                  <a:txBody>
                    <a:bodyPr/>
                    <a:lstStyle/>
                    <a:p>
                      <a:pPr>
                        <a:lnSpc>
                          <a:spcPct val="107000"/>
                        </a:lnSpc>
                        <a:spcAft>
                          <a:spcPts val="800"/>
                        </a:spcAft>
                        <a:buNone/>
                      </a:pPr>
                      <a:r>
                        <a:rPr lang="en-US" sz="1800" kern="100">
                          <a:effectLst/>
                        </a:rPr>
                        <a:t>Chocolate 🍫</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a:effectLst/>
                        </a:rPr>
                        <a:t>❌</a:t>
                      </a:r>
                      <a:endParaRPr lang="de-AT"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2564935650"/>
                  </a:ext>
                </a:extLst>
              </a:tr>
            </a:tbl>
          </a:graphicData>
        </a:graphic>
      </p:graphicFrame>
    </p:spTree>
    <p:extLst>
      <p:ext uri="{BB962C8B-B14F-4D97-AF65-F5344CB8AC3E}">
        <p14:creationId xmlns:p14="http://schemas.microsoft.com/office/powerpoint/2010/main" val="2134258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EC5892B-2AA5-9315-B9F6-AABFE540514E}"/>
              </a:ext>
            </a:extLst>
          </p:cNvPr>
          <p:cNvSpPr>
            <a:spLocks noGrp="1"/>
          </p:cNvSpPr>
          <p:nvPr>
            <p:ph type="title"/>
          </p:nvPr>
        </p:nvSpPr>
        <p:spPr>
          <a:xfrm>
            <a:off x="612648" y="1114923"/>
            <a:ext cx="4621553" cy="1360728"/>
          </a:xfrm>
        </p:spPr>
        <p:txBody>
          <a:bodyPr anchor="b">
            <a:normAutofit/>
          </a:bodyPr>
          <a:lstStyle/>
          <a:p>
            <a:r>
              <a:rPr lang="en-GB" dirty="0"/>
              <a:t>Plant-based vs. Animal-based Food</a:t>
            </a:r>
          </a:p>
        </p:txBody>
      </p:sp>
      <p:sp>
        <p:nvSpPr>
          <p:cNvPr id="3" name="Inhaltsplatzhalter 2">
            <a:extLst>
              <a:ext uri="{FF2B5EF4-FFF2-40B4-BE49-F238E27FC236}">
                <a16:creationId xmlns:a16="http://schemas.microsoft.com/office/drawing/2014/main" id="{C21A645E-0B57-674B-1BCC-21B68516EB08}"/>
              </a:ext>
            </a:extLst>
          </p:cNvPr>
          <p:cNvSpPr>
            <a:spLocks noGrp="1"/>
          </p:cNvSpPr>
          <p:nvPr>
            <p:ph idx="1"/>
          </p:nvPr>
        </p:nvSpPr>
        <p:spPr>
          <a:xfrm>
            <a:off x="612648" y="2584058"/>
            <a:ext cx="4621553" cy="3159018"/>
          </a:xfrm>
        </p:spPr>
        <p:txBody>
          <a:bodyPr>
            <a:normAutofit/>
          </a:bodyPr>
          <a:lstStyle/>
          <a:p>
            <a:pPr>
              <a:buNone/>
            </a:pPr>
            <a:r>
              <a:rPr lang="en-US" sz="1800" dirty="0">
                <a:effectLst/>
                <a:latin typeface="Aptos" panose="020B0004020202020204" pitchFamily="34" charset="0"/>
                <a:ea typeface="Times New Roman" panose="02020603050405020304" pitchFamily="18" charset="0"/>
              </a:rPr>
              <a:t>Sort the food items below into the correct group.</a:t>
            </a:r>
            <a:endParaRPr lang="de-AT" sz="1800" dirty="0">
              <a:effectLst/>
              <a:latin typeface="Times New Roman" panose="02020603050405020304" pitchFamily="18" charset="0"/>
              <a:ea typeface="Times New Roman" panose="02020603050405020304" pitchFamily="18" charset="0"/>
            </a:endParaRPr>
          </a:p>
          <a:p>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Corn,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Bread,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Apple,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Rice,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Nuts,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Eggs,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Cheese,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Meat,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Milk, </a:t>
            </a:r>
            <a:r>
              <a:rPr lang="en-US" sz="1800" dirty="0">
                <a:effectLst/>
                <a:latin typeface="Apple Color Emoji" pitchFamily="2" charset="0"/>
                <a:ea typeface="Times New Roman" panose="02020603050405020304" pitchFamily="18" charset="0"/>
                <a:cs typeface="Apple Color Emoji" pitchFamily="2" charset="0"/>
              </a:rPr>
              <a:t>🐟</a:t>
            </a:r>
            <a:r>
              <a:rPr lang="en-US" sz="1800" dirty="0">
                <a:effectLst/>
                <a:latin typeface="Aptos" panose="020B0004020202020204" pitchFamily="34" charset="0"/>
                <a:ea typeface="Times New Roman" panose="02020603050405020304" pitchFamily="18" charset="0"/>
              </a:rPr>
              <a:t> Fish</a:t>
            </a:r>
            <a:endParaRPr lang="de-AT" sz="1800" dirty="0">
              <a:effectLst/>
              <a:latin typeface="Times New Roman" panose="02020603050405020304" pitchFamily="18" charset="0"/>
              <a:ea typeface="Times New Roman" panose="02020603050405020304" pitchFamily="18" charset="0"/>
            </a:endParaRPr>
          </a:p>
          <a:p>
            <a:endParaRPr lang="en-GB" sz="1800"/>
          </a:p>
        </p:txBody>
      </p:sp>
      <p:graphicFrame>
        <p:nvGraphicFramePr>
          <p:cNvPr id="4" name="Tabelle 3">
            <a:extLst>
              <a:ext uri="{FF2B5EF4-FFF2-40B4-BE49-F238E27FC236}">
                <a16:creationId xmlns:a16="http://schemas.microsoft.com/office/drawing/2014/main" id="{84921703-8707-CA99-FC59-F5F406CDA46B}"/>
              </a:ext>
            </a:extLst>
          </p:cNvPr>
          <p:cNvGraphicFramePr>
            <a:graphicFrameLocks noGrp="1"/>
          </p:cNvGraphicFramePr>
          <p:nvPr>
            <p:extLst>
              <p:ext uri="{D42A27DB-BD31-4B8C-83A1-F6EECF244321}">
                <p14:modId xmlns:p14="http://schemas.microsoft.com/office/powerpoint/2010/main" val="3013090021"/>
              </p:ext>
            </p:extLst>
          </p:nvPr>
        </p:nvGraphicFramePr>
        <p:xfrm>
          <a:off x="5691261" y="1467834"/>
          <a:ext cx="5837781" cy="3922338"/>
        </p:xfrm>
        <a:graphic>
          <a:graphicData uri="http://schemas.openxmlformats.org/drawingml/2006/table">
            <a:tbl>
              <a:tblPr firstRow="1" firstCol="1" bandRow="1">
                <a:tableStyleId>{5C22544A-7EE6-4342-B048-85BDC9FD1C3A}</a:tableStyleId>
              </a:tblPr>
              <a:tblGrid>
                <a:gridCol w="1365390">
                  <a:extLst>
                    <a:ext uri="{9D8B030D-6E8A-4147-A177-3AD203B41FA5}">
                      <a16:colId xmlns:a16="http://schemas.microsoft.com/office/drawing/2014/main" val="3300157058"/>
                    </a:ext>
                  </a:extLst>
                </a:gridCol>
                <a:gridCol w="1843147">
                  <a:extLst>
                    <a:ext uri="{9D8B030D-6E8A-4147-A177-3AD203B41FA5}">
                      <a16:colId xmlns:a16="http://schemas.microsoft.com/office/drawing/2014/main" val="435183501"/>
                    </a:ext>
                  </a:extLst>
                </a:gridCol>
                <a:gridCol w="2629244">
                  <a:extLst>
                    <a:ext uri="{9D8B030D-6E8A-4147-A177-3AD203B41FA5}">
                      <a16:colId xmlns:a16="http://schemas.microsoft.com/office/drawing/2014/main" val="1922002793"/>
                    </a:ext>
                  </a:extLst>
                </a:gridCol>
              </a:tblGrid>
              <a:tr h="362788">
                <a:tc>
                  <a:txBody>
                    <a:bodyPr/>
                    <a:lstStyle/>
                    <a:p>
                      <a:pPr>
                        <a:lnSpc>
                          <a:spcPct val="107000"/>
                        </a:lnSpc>
                        <a:spcAft>
                          <a:spcPts val="800"/>
                        </a:spcAft>
                        <a:buNone/>
                      </a:pPr>
                      <a:r>
                        <a:rPr lang="en-US" sz="1900" kern="100">
                          <a:effectLst/>
                        </a:rPr>
                        <a:t>Food Item</a:t>
                      </a: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r>
                        <a:rPr lang="en-US" sz="1900" kern="100">
                          <a:effectLst/>
                        </a:rPr>
                        <a:t>Plant-based</a:t>
                      </a: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r>
                        <a:rPr lang="en-US" sz="1900" kern="100">
                          <a:effectLst/>
                        </a:rPr>
                        <a:t>Animal-based</a:t>
                      </a: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1321049534"/>
                  </a:ext>
                </a:extLst>
              </a:tr>
              <a:tr h="355955">
                <a:tc>
                  <a:txBody>
                    <a:bodyPr/>
                    <a:lstStyle/>
                    <a:p>
                      <a:pPr marL="0" algn="l" defTabSz="914400" rtl="0" eaLnBrk="1" latinLnBrk="0" hangingPunct="1">
                        <a:lnSpc>
                          <a:spcPct val="107000"/>
                        </a:lnSpc>
                        <a:spcAft>
                          <a:spcPts val="800"/>
                        </a:spcAft>
                        <a:buNone/>
                      </a:pPr>
                      <a:r>
                        <a:rPr lang="en-US" sz="1900" b="1" kern="100">
                          <a:solidFill>
                            <a:schemeClr val="lt1"/>
                          </a:solidFill>
                          <a:effectLst/>
                          <a:latin typeface="+mn-lt"/>
                          <a:ea typeface="+mn-ea"/>
                          <a:cs typeface="+mn-cs"/>
                        </a:rPr>
                        <a:t>Corn🌽</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8300628"/>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Apple🍎</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4150083101"/>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Bread 🍞</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2530743148"/>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Rice🌾</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2564935650"/>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Nuts🥜</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3226128160"/>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Eggs🥚</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3562428229"/>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Cheese🧀</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948497395"/>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Meat🥩</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1936255136"/>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Milk🥛</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3491497707"/>
                  </a:ext>
                </a:extLst>
              </a:tr>
              <a:tr h="355955">
                <a:tc>
                  <a:txBody>
                    <a:bodyPr/>
                    <a:lstStyle/>
                    <a:p>
                      <a:pPr>
                        <a:lnSpc>
                          <a:spcPct val="107000"/>
                        </a:lnSpc>
                        <a:spcAft>
                          <a:spcPts val="800"/>
                        </a:spcAft>
                        <a:buNone/>
                      </a:pPr>
                      <a:r>
                        <a:rPr lang="en-US" sz="1900" b="1" kern="100">
                          <a:solidFill>
                            <a:schemeClr val="lt1"/>
                          </a:solidFill>
                          <a:effectLst/>
                          <a:latin typeface="+mn-lt"/>
                          <a:ea typeface="+mn-ea"/>
                          <a:cs typeface="+mn-cs"/>
                        </a:rPr>
                        <a:t>Fish🐟</a:t>
                      </a:r>
                      <a:endParaRPr lang="de-AT" sz="1900" b="1" kern="100">
                        <a:solidFill>
                          <a:schemeClr val="lt1"/>
                        </a:solidFill>
                        <a:effectLst/>
                        <a:latin typeface="+mn-lt"/>
                        <a:ea typeface="+mn-ea"/>
                        <a:cs typeface="+mn-cs"/>
                      </a:endParaRPr>
                    </a:p>
                  </a:txBody>
                  <a:tcPr marL="16725" marR="16725" marT="16725" marB="16725" anchor="ctr"/>
                </a:tc>
                <a:tc>
                  <a:txBody>
                    <a:bodyPr/>
                    <a:lstStyle/>
                    <a:p>
                      <a:pPr algn="ctr">
                        <a:lnSpc>
                          <a:spcPct val="107000"/>
                        </a:lnSpc>
                        <a:spcAft>
                          <a:spcPts val="800"/>
                        </a:spcAft>
                        <a:buNone/>
                      </a:pPr>
                      <a:endParaRPr lang="de-AT" sz="1900" kern="10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tc>
                  <a:txBody>
                    <a:bodyPr/>
                    <a:lstStyle/>
                    <a:p>
                      <a:pPr algn="ctr">
                        <a:lnSpc>
                          <a:spcPct val="107000"/>
                        </a:lnSpc>
                        <a:spcAft>
                          <a:spcPts val="800"/>
                        </a:spcAft>
                        <a:buNone/>
                      </a:pPr>
                      <a:endParaRPr lang="de-AT" sz="1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725" marR="16725" marT="16725" marB="16725" anchor="ctr"/>
                </a:tc>
                <a:extLst>
                  <a:ext uri="{0D108BD9-81ED-4DB2-BD59-A6C34878D82A}">
                    <a16:rowId xmlns:a16="http://schemas.microsoft.com/office/drawing/2014/main" val="1523530610"/>
                  </a:ext>
                </a:extLst>
              </a:tr>
            </a:tbl>
          </a:graphicData>
        </a:graphic>
      </p:graphicFrame>
    </p:spTree>
    <p:extLst>
      <p:ext uri="{BB962C8B-B14F-4D97-AF65-F5344CB8AC3E}">
        <p14:creationId xmlns:p14="http://schemas.microsoft.com/office/powerpoint/2010/main" val="2651922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394E38-D175-1899-40BC-A262F573A006}"/>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2B704B2-05A6-06AA-C427-8B7836B4A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107BC4D-95BB-81A1-5900-5CA7B2217FE2}"/>
              </a:ext>
            </a:extLst>
          </p:cNvPr>
          <p:cNvSpPr>
            <a:spLocks noGrp="1"/>
          </p:cNvSpPr>
          <p:nvPr>
            <p:ph type="title"/>
          </p:nvPr>
        </p:nvSpPr>
        <p:spPr>
          <a:xfrm>
            <a:off x="612648" y="1114923"/>
            <a:ext cx="4621553" cy="1360728"/>
          </a:xfrm>
        </p:spPr>
        <p:txBody>
          <a:bodyPr anchor="b">
            <a:normAutofit/>
          </a:bodyPr>
          <a:lstStyle/>
          <a:p>
            <a:r>
              <a:rPr lang="en-GB" dirty="0"/>
              <a:t>Local vs. Global Food</a:t>
            </a:r>
          </a:p>
        </p:txBody>
      </p:sp>
      <p:sp>
        <p:nvSpPr>
          <p:cNvPr id="3" name="Inhaltsplatzhalter 2">
            <a:extLst>
              <a:ext uri="{FF2B5EF4-FFF2-40B4-BE49-F238E27FC236}">
                <a16:creationId xmlns:a16="http://schemas.microsoft.com/office/drawing/2014/main" id="{813E9F97-4DC4-B4C4-3A1D-28047EA16D1C}"/>
              </a:ext>
            </a:extLst>
          </p:cNvPr>
          <p:cNvSpPr>
            <a:spLocks noGrp="1"/>
          </p:cNvSpPr>
          <p:nvPr>
            <p:ph idx="1"/>
          </p:nvPr>
        </p:nvSpPr>
        <p:spPr>
          <a:xfrm>
            <a:off x="612648" y="2584057"/>
            <a:ext cx="4621553" cy="3987659"/>
          </a:xfrm>
        </p:spPr>
        <p:txBody>
          <a:bodyPr>
            <a:normAutofit fontScale="85000" lnSpcReduction="20000"/>
          </a:bodyPr>
          <a:lstStyle/>
          <a:p>
            <a:pPr>
              <a:lnSpc>
                <a:spcPct val="107000"/>
              </a:lnSpc>
              <a:spcBef>
                <a:spcPts val="400"/>
              </a:spcBef>
              <a:spcAft>
                <a:spcPts val="200"/>
              </a:spcAft>
              <a:buNone/>
            </a:pPr>
            <a:r>
              <a:rPr lang="en-US" sz="1800" b="1" i="0" dirty="0">
                <a:solidFill>
                  <a:srgbClr val="2F5496"/>
                </a:solidFill>
                <a:effectLst/>
                <a:latin typeface="Aptos" panose="020B0004020202020204" pitchFamily="34" charset="0"/>
                <a:ea typeface="Times New Roman" panose="02020603050405020304" pitchFamily="18" charset="0"/>
                <a:cs typeface="Times New Roman" panose="02020603050405020304" pitchFamily="18" charset="0"/>
              </a:rPr>
              <a:t>Talking about plant-based and animal-based food: </a:t>
            </a:r>
            <a:endParaRPr lang="de-AT" sz="1800" b="1" i="1" dirty="0">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__ is plant-based because it comes from __ (a tree, a plant, the ground).</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__ is animal-based because it comes from __ (a cow, a chicken, a fish).</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I eat more __ food because __.</a:t>
            </a:r>
            <a:endParaRPr lang="de-AT" sz="1800" dirty="0">
              <a:effectLst/>
              <a:latin typeface="Times New Roman" panose="02020603050405020304" pitchFamily="18" charset="0"/>
              <a:ea typeface="Times New Roman" panose="02020603050405020304" pitchFamily="18" charset="0"/>
            </a:endParaRPr>
          </a:p>
          <a:p>
            <a:pPr>
              <a:lnSpc>
                <a:spcPct val="107000"/>
              </a:lnSpc>
              <a:spcBef>
                <a:spcPts val="400"/>
              </a:spcBef>
              <a:spcAft>
                <a:spcPts val="200"/>
              </a:spcAft>
              <a:buNone/>
            </a:pPr>
            <a:r>
              <a:rPr lang="en-US" sz="1800" b="0" i="1" dirty="0">
                <a:solidFill>
                  <a:srgbClr val="2F5496"/>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b="1" i="1" dirty="0">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400"/>
              </a:spcBef>
              <a:spcAft>
                <a:spcPts val="200"/>
              </a:spcAft>
              <a:buNone/>
            </a:pPr>
            <a:r>
              <a:rPr lang="en-US" sz="1800" b="1" i="1" dirty="0">
                <a:solidFill>
                  <a:srgbClr val="2F5496"/>
                </a:solidFill>
                <a:effectLst/>
                <a:latin typeface="Aptos" panose="020B0004020202020204" pitchFamily="34" charset="0"/>
                <a:ea typeface="Times New Roman" panose="02020603050405020304" pitchFamily="18" charset="0"/>
                <a:cs typeface="Times New Roman" panose="02020603050405020304" pitchFamily="18" charset="0"/>
              </a:rPr>
              <a:t>Word Comparison:</a:t>
            </a:r>
            <a:endParaRPr lang="de-AT" sz="1800" b="1" i="1" dirty="0">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Symbol" pitchFamily="2" charset="2"/>
              <a:buChar char=""/>
              <a:tabLst>
                <a:tab pos="457200" algn="l"/>
              </a:tabLst>
            </a:pPr>
            <a:r>
              <a:rPr lang="en-US" sz="1800" b="1" dirty="0">
                <a:effectLst/>
                <a:latin typeface="Aptos" panose="020B0004020202020204" pitchFamily="34" charset="0"/>
                <a:ea typeface="Times New Roman" panose="02020603050405020304" pitchFamily="18" charset="0"/>
              </a:rPr>
              <a:t>English:</a:t>
            </a:r>
            <a:r>
              <a:rPr lang="en-US" sz="1800" dirty="0">
                <a:effectLst/>
                <a:latin typeface="Aptos" panose="020B0004020202020204" pitchFamily="34" charset="0"/>
                <a:ea typeface="Times New Roman" panose="02020603050405020304" pitchFamily="18" charset="0"/>
              </a:rPr>
              <a:t> plant, animal</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b="1" dirty="0">
                <a:effectLst/>
                <a:latin typeface="Aptos" panose="020B0004020202020204" pitchFamily="34" charset="0"/>
                <a:ea typeface="Times New Roman" panose="02020603050405020304" pitchFamily="18" charset="0"/>
              </a:rPr>
              <a:t>German:</a:t>
            </a:r>
            <a:r>
              <a:rPr lang="en-US" sz="1800" dirty="0">
                <a:effectLst/>
                <a:latin typeface="Aptos" panose="020B0004020202020204" pitchFamily="34" charset="0"/>
                <a:ea typeface="Times New Roman" panose="02020603050405020304" pitchFamily="18" charset="0"/>
              </a:rPr>
              <a:t> </a:t>
            </a:r>
            <a:r>
              <a:rPr lang="en-US" sz="1800" dirty="0" err="1">
                <a:effectLst/>
                <a:latin typeface="Aptos" panose="020B0004020202020204" pitchFamily="34" charset="0"/>
                <a:ea typeface="Times New Roman" panose="02020603050405020304" pitchFamily="18" charset="0"/>
              </a:rPr>
              <a:t>Pflanze</a:t>
            </a:r>
            <a:r>
              <a:rPr lang="en-US" sz="1800" dirty="0">
                <a:effectLst/>
                <a:latin typeface="Aptos" panose="020B0004020202020204" pitchFamily="34" charset="0"/>
                <a:ea typeface="Times New Roman" panose="02020603050405020304" pitchFamily="18" charset="0"/>
              </a:rPr>
              <a:t>, Tier</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b="1" dirty="0">
                <a:effectLst/>
                <a:latin typeface="Aptos" panose="020B0004020202020204" pitchFamily="34" charset="0"/>
                <a:ea typeface="Times New Roman" panose="02020603050405020304" pitchFamily="18" charset="0"/>
              </a:rPr>
              <a:t>Turkish:</a:t>
            </a:r>
            <a:r>
              <a:rPr lang="en-US" sz="1800" dirty="0">
                <a:effectLst/>
                <a:latin typeface="Aptos" panose="020B0004020202020204" pitchFamily="34" charset="0"/>
                <a:ea typeface="Times New Roman" panose="02020603050405020304" pitchFamily="18" charset="0"/>
              </a:rPr>
              <a:t> bitki, </a:t>
            </a:r>
            <a:r>
              <a:rPr lang="en-US" sz="1800" dirty="0" err="1">
                <a:effectLst/>
                <a:latin typeface="Aptos" panose="020B0004020202020204" pitchFamily="34" charset="0"/>
                <a:ea typeface="Times New Roman" panose="02020603050405020304" pitchFamily="18" charset="0"/>
              </a:rPr>
              <a:t>hayvan</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b="1" dirty="0">
                <a:effectLst/>
                <a:latin typeface="Aptos" panose="020B0004020202020204" pitchFamily="34" charset="0"/>
                <a:ea typeface="Times New Roman" panose="02020603050405020304" pitchFamily="18" charset="0"/>
              </a:rPr>
              <a:t>BKS:</a:t>
            </a:r>
            <a:r>
              <a:rPr lang="en-US" sz="1800" dirty="0">
                <a:effectLst/>
                <a:latin typeface="Aptos" panose="020B0004020202020204" pitchFamily="34" charset="0"/>
                <a:ea typeface="Times New Roman" panose="02020603050405020304" pitchFamily="18" charset="0"/>
              </a:rPr>
              <a:t> </a:t>
            </a:r>
            <a:r>
              <a:rPr lang="en-US" sz="1800" dirty="0" err="1">
                <a:effectLst/>
                <a:latin typeface="Aptos" panose="020B0004020202020204" pitchFamily="34" charset="0"/>
                <a:ea typeface="Times New Roman" panose="02020603050405020304" pitchFamily="18" charset="0"/>
              </a:rPr>
              <a:t>biljka</a:t>
            </a:r>
            <a:r>
              <a:rPr lang="en-US" sz="1800" dirty="0">
                <a:effectLst/>
                <a:latin typeface="Aptos" panose="020B0004020202020204" pitchFamily="34" charset="0"/>
                <a:ea typeface="Times New Roman" panose="02020603050405020304" pitchFamily="18" charset="0"/>
              </a:rPr>
              <a:t>, </a:t>
            </a:r>
            <a:r>
              <a:rPr lang="en-US" sz="1800" dirty="0" err="1">
                <a:effectLst/>
                <a:latin typeface="Aptos" panose="020B0004020202020204" pitchFamily="34" charset="0"/>
                <a:ea typeface="Times New Roman" panose="02020603050405020304" pitchFamily="18" charset="0"/>
              </a:rPr>
              <a:t>životinja</a:t>
            </a:r>
            <a:endParaRPr lang="de-AT" sz="1800" dirty="0">
              <a:effectLst/>
              <a:latin typeface="Times New Roman" panose="02020603050405020304" pitchFamily="18" charset="0"/>
              <a:ea typeface="Times New Roman" panose="02020603050405020304" pitchFamily="18" charset="0"/>
            </a:endParaRPr>
          </a:p>
          <a:p>
            <a:endParaRPr lang="en-GB" sz="1800" dirty="0"/>
          </a:p>
        </p:txBody>
      </p:sp>
      <p:graphicFrame>
        <p:nvGraphicFramePr>
          <p:cNvPr id="5" name="Tabelle 4">
            <a:extLst>
              <a:ext uri="{FF2B5EF4-FFF2-40B4-BE49-F238E27FC236}">
                <a16:creationId xmlns:a16="http://schemas.microsoft.com/office/drawing/2014/main" id="{096A3C49-2329-B3F0-A684-6F9F96E5ED2B}"/>
              </a:ext>
            </a:extLst>
          </p:cNvPr>
          <p:cNvGraphicFramePr>
            <a:graphicFrameLocks noGrp="1"/>
          </p:cNvGraphicFramePr>
          <p:nvPr>
            <p:extLst>
              <p:ext uri="{D42A27DB-BD31-4B8C-83A1-F6EECF244321}">
                <p14:modId xmlns:p14="http://schemas.microsoft.com/office/powerpoint/2010/main" val="1743942729"/>
              </p:ext>
            </p:extLst>
          </p:nvPr>
        </p:nvGraphicFramePr>
        <p:xfrm>
          <a:off x="5747657" y="1340090"/>
          <a:ext cx="5584129" cy="4177820"/>
        </p:xfrm>
        <a:graphic>
          <a:graphicData uri="http://schemas.openxmlformats.org/drawingml/2006/table">
            <a:tbl>
              <a:tblPr firstRow="1" firstCol="1" bandRow="1">
                <a:tableStyleId>{5C22544A-7EE6-4342-B048-85BDC9FD1C3A}</a:tableStyleId>
              </a:tblPr>
              <a:tblGrid>
                <a:gridCol w="1302662">
                  <a:extLst>
                    <a:ext uri="{9D8B030D-6E8A-4147-A177-3AD203B41FA5}">
                      <a16:colId xmlns:a16="http://schemas.microsoft.com/office/drawing/2014/main" val="3300157058"/>
                    </a:ext>
                  </a:extLst>
                </a:gridCol>
                <a:gridCol w="1764464">
                  <a:extLst>
                    <a:ext uri="{9D8B030D-6E8A-4147-A177-3AD203B41FA5}">
                      <a16:colId xmlns:a16="http://schemas.microsoft.com/office/drawing/2014/main" val="435183501"/>
                    </a:ext>
                  </a:extLst>
                </a:gridCol>
                <a:gridCol w="2517003">
                  <a:extLst>
                    <a:ext uri="{9D8B030D-6E8A-4147-A177-3AD203B41FA5}">
                      <a16:colId xmlns:a16="http://schemas.microsoft.com/office/drawing/2014/main" val="1922002793"/>
                    </a:ext>
                  </a:extLst>
                </a:gridCol>
              </a:tblGrid>
              <a:tr h="379900">
                <a:tc>
                  <a:txBody>
                    <a:bodyPr/>
                    <a:lstStyle/>
                    <a:p>
                      <a:pPr>
                        <a:lnSpc>
                          <a:spcPct val="107000"/>
                        </a:lnSpc>
                        <a:spcAft>
                          <a:spcPts val="800"/>
                        </a:spcAft>
                        <a:buNone/>
                      </a:pPr>
                      <a:r>
                        <a:rPr lang="en-US" sz="1800" kern="100" dirty="0">
                          <a:effectLst/>
                        </a:rPr>
                        <a:t>Food Item</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Plant-based</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Animal-based</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1321049534"/>
                  </a:ext>
                </a:extLst>
              </a:tr>
              <a:tr h="379792">
                <a:tc>
                  <a:txBody>
                    <a:bodyPr/>
                    <a:lstStyle/>
                    <a:p>
                      <a:pPr marL="0" algn="l" defTabSz="914400" rtl="0" eaLnBrk="1" latinLnBrk="0" hangingPunct="1">
                        <a:lnSpc>
                          <a:spcPct val="107000"/>
                        </a:lnSpc>
                        <a:spcAft>
                          <a:spcPts val="800"/>
                        </a:spcAft>
                        <a:buNone/>
                      </a:pPr>
                      <a:r>
                        <a:rPr lang="en-US" sz="1800" b="1" kern="100" dirty="0">
                          <a:solidFill>
                            <a:schemeClr val="lt1"/>
                          </a:solidFill>
                          <a:effectLst/>
                          <a:latin typeface="+mn-lt"/>
                          <a:ea typeface="+mn-ea"/>
                          <a:cs typeface="+mn-cs"/>
                        </a:rPr>
                        <a:t>Corn🌽</a:t>
                      </a:r>
                      <a:endParaRPr lang="de-AT" sz="1800" b="1" kern="100" dirty="0">
                        <a:solidFill>
                          <a:schemeClr val="lt1"/>
                        </a:solidFill>
                        <a:effectLst/>
                        <a:latin typeface="+mn-lt"/>
                        <a:ea typeface="+mn-ea"/>
                        <a:cs typeface="+mn-cs"/>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8300628"/>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Apple🍎</a:t>
                      </a:r>
                      <a:endParaRPr lang="de-AT" sz="1800" b="1" kern="100" dirty="0">
                        <a:solidFill>
                          <a:schemeClr val="lt1"/>
                        </a:solidFill>
                        <a:effectLst/>
                        <a:latin typeface="+mn-lt"/>
                        <a:ea typeface="+mn-ea"/>
                        <a:cs typeface="+mn-cs"/>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4150083101"/>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Bread 🍞</a:t>
                      </a:r>
                      <a:endParaRPr lang="de-AT" sz="1800" b="1" kern="100" dirty="0">
                        <a:solidFill>
                          <a:schemeClr val="lt1"/>
                        </a:solidFill>
                        <a:effectLst/>
                        <a:latin typeface="+mn-lt"/>
                        <a:ea typeface="+mn-ea"/>
                        <a:cs typeface="+mn-cs"/>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2530743148"/>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Rice🌾</a:t>
                      </a:r>
                      <a:endParaRPr lang="de-AT" sz="1800" b="1" kern="100" dirty="0">
                        <a:solidFill>
                          <a:schemeClr val="lt1"/>
                        </a:solidFill>
                        <a:effectLst/>
                        <a:latin typeface="+mn-lt"/>
                        <a:ea typeface="+mn-ea"/>
                        <a:cs typeface="+mn-cs"/>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2564935650"/>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Nuts🥜</a:t>
                      </a:r>
                      <a:endParaRPr lang="de-AT" sz="1800" b="1" kern="100" dirty="0">
                        <a:solidFill>
                          <a:schemeClr val="lt1"/>
                        </a:solidFill>
                        <a:effectLst/>
                        <a:latin typeface="+mn-lt"/>
                        <a:ea typeface="+mn-ea"/>
                        <a:cs typeface="+mn-cs"/>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3226128160"/>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Eggs🥚</a:t>
                      </a:r>
                      <a:endParaRPr lang="de-AT" sz="1800" b="1" kern="100" dirty="0">
                        <a:solidFill>
                          <a:schemeClr val="lt1"/>
                        </a:solidFill>
                        <a:effectLst/>
                        <a:latin typeface="+mn-lt"/>
                        <a:ea typeface="+mn-ea"/>
                        <a:cs typeface="+mn-cs"/>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3562428229"/>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Cheese🧀</a:t>
                      </a:r>
                      <a:endParaRPr lang="de-AT" sz="1800" b="1" kern="100" dirty="0">
                        <a:solidFill>
                          <a:schemeClr val="lt1"/>
                        </a:solidFill>
                        <a:effectLst/>
                        <a:latin typeface="+mn-lt"/>
                        <a:ea typeface="+mn-ea"/>
                        <a:cs typeface="+mn-cs"/>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948497395"/>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Meat🥩</a:t>
                      </a:r>
                      <a:endParaRPr lang="de-AT" sz="1800" b="1" kern="100" dirty="0">
                        <a:solidFill>
                          <a:schemeClr val="lt1"/>
                        </a:solidFill>
                        <a:effectLst/>
                        <a:latin typeface="+mn-lt"/>
                        <a:ea typeface="+mn-ea"/>
                        <a:cs typeface="+mn-cs"/>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1936255136"/>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Milk🥛</a:t>
                      </a:r>
                      <a:endParaRPr lang="de-AT" sz="1800" b="1" kern="100" dirty="0">
                        <a:solidFill>
                          <a:schemeClr val="lt1"/>
                        </a:solidFill>
                        <a:effectLst/>
                        <a:latin typeface="+mn-lt"/>
                        <a:ea typeface="+mn-ea"/>
                        <a:cs typeface="+mn-cs"/>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3491497707"/>
                  </a:ext>
                </a:extLst>
              </a:tr>
              <a:tr h="379792">
                <a:tc>
                  <a:txBody>
                    <a:bodyPr/>
                    <a:lstStyle/>
                    <a:p>
                      <a:pPr>
                        <a:lnSpc>
                          <a:spcPct val="107000"/>
                        </a:lnSpc>
                        <a:spcAft>
                          <a:spcPts val="800"/>
                        </a:spcAft>
                        <a:buNone/>
                      </a:pPr>
                      <a:r>
                        <a:rPr lang="en-US" sz="1800" b="1" kern="100" dirty="0">
                          <a:solidFill>
                            <a:schemeClr val="lt1"/>
                          </a:solidFill>
                          <a:effectLst/>
                          <a:latin typeface="+mn-lt"/>
                          <a:ea typeface="+mn-ea"/>
                          <a:cs typeface="+mn-cs"/>
                        </a:rPr>
                        <a:t>Fish🐟</a:t>
                      </a:r>
                      <a:endParaRPr lang="de-AT" sz="1800" b="1" kern="100" dirty="0">
                        <a:solidFill>
                          <a:schemeClr val="lt1"/>
                        </a:solidFill>
                        <a:effectLst/>
                        <a:latin typeface="+mn-lt"/>
                        <a:ea typeface="+mn-ea"/>
                        <a:cs typeface="+mn-cs"/>
                      </a:endParaRPr>
                    </a:p>
                  </a:txBody>
                  <a:tcPr marL="16011" marR="16011" marT="16011" marB="16011" anchor="ctr"/>
                </a:tc>
                <a:tc>
                  <a:txBody>
                    <a:bodyPr/>
                    <a:lstStyle/>
                    <a:p>
                      <a:pPr algn="ctr">
                        <a:lnSpc>
                          <a:spcPct val="107000"/>
                        </a:lnSpc>
                        <a:spcAft>
                          <a:spcPts val="800"/>
                        </a:spcAft>
                        <a:buNone/>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1800" kern="100" dirty="0">
                          <a:effectLst/>
                        </a:rPr>
                        <a:t>✅</a:t>
                      </a:r>
                      <a:endParaRPr lang="de-AT"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6011" marR="16011" marT="16011" marB="16011" anchor="ctr"/>
                </a:tc>
                <a:extLst>
                  <a:ext uri="{0D108BD9-81ED-4DB2-BD59-A6C34878D82A}">
                    <a16:rowId xmlns:a16="http://schemas.microsoft.com/office/drawing/2014/main" val="1523530610"/>
                  </a:ext>
                </a:extLst>
              </a:tr>
            </a:tbl>
          </a:graphicData>
        </a:graphic>
      </p:graphicFrame>
    </p:spTree>
    <p:extLst>
      <p:ext uri="{BB962C8B-B14F-4D97-AF65-F5344CB8AC3E}">
        <p14:creationId xmlns:p14="http://schemas.microsoft.com/office/powerpoint/2010/main" val="474101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5CCE619-51AC-EF4D-42BB-2D90B9D4FDD7}"/>
              </a:ext>
            </a:extLst>
          </p:cNvPr>
          <p:cNvSpPr>
            <a:spLocks noGrp="1"/>
          </p:cNvSpPr>
          <p:nvPr>
            <p:ph type="title"/>
          </p:nvPr>
        </p:nvSpPr>
        <p:spPr>
          <a:xfrm>
            <a:off x="612646" y="484694"/>
            <a:ext cx="4621553" cy="1360728"/>
          </a:xfrm>
        </p:spPr>
        <p:txBody>
          <a:bodyPr anchor="b">
            <a:normAutofit/>
          </a:bodyPr>
          <a:lstStyle/>
          <a:p>
            <a:r>
              <a:rPr lang="en-GB" dirty="0"/>
              <a:t>Sustainability of Meat</a:t>
            </a:r>
          </a:p>
        </p:txBody>
      </p:sp>
      <p:sp>
        <p:nvSpPr>
          <p:cNvPr id="3" name="Inhaltsplatzhalter 2">
            <a:extLst>
              <a:ext uri="{FF2B5EF4-FFF2-40B4-BE49-F238E27FC236}">
                <a16:creationId xmlns:a16="http://schemas.microsoft.com/office/drawing/2014/main" id="{0BD38A54-6287-099B-2154-9E575D661284}"/>
              </a:ext>
            </a:extLst>
          </p:cNvPr>
          <p:cNvSpPr>
            <a:spLocks noGrp="1"/>
          </p:cNvSpPr>
          <p:nvPr>
            <p:ph idx="1"/>
          </p:nvPr>
        </p:nvSpPr>
        <p:spPr>
          <a:xfrm>
            <a:off x="612646" y="1907647"/>
            <a:ext cx="4621553" cy="3159018"/>
          </a:xfrm>
        </p:spPr>
        <p:txBody>
          <a:bodyPr>
            <a:normAutofit lnSpcReduction="10000"/>
          </a:bodyPr>
          <a:lstStyle/>
          <a:p>
            <a:r>
              <a:rPr lang="en-US" sz="1800" dirty="0">
                <a:effectLst/>
                <a:latin typeface="Aptos" panose="020B0004020202020204" pitchFamily="34" charset="0"/>
                <a:ea typeface="Times New Roman" panose="02020603050405020304" pitchFamily="18" charset="0"/>
              </a:rPr>
              <a:t>Look at the table. Which foods use the most water?</a:t>
            </a:r>
          </a:p>
          <a:p>
            <a:endParaRPr lang="en-US" sz="1800" dirty="0">
              <a:effectLst/>
              <a:latin typeface="Aptos" panose="020B0004020202020204" pitchFamily="34" charset="0"/>
              <a:ea typeface="Times New Roman" panose="02020603050405020304" pitchFamily="18" charset="0"/>
            </a:endParaRPr>
          </a:p>
          <a:p>
            <a:pPr>
              <a:lnSpc>
                <a:spcPct val="107000"/>
              </a:lnSpc>
              <a:spcBef>
                <a:spcPts val="400"/>
              </a:spcBef>
              <a:spcAft>
                <a:spcPts val="200"/>
              </a:spcAft>
              <a:buNone/>
            </a:pPr>
            <a:r>
              <a:rPr lang="en-US" sz="1800" b="1" i="0" dirty="0">
                <a:solidFill>
                  <a:srgbClr val="2F5496"/>
                </a:solidFill>
                <a:effectLst/>
                <a:latin typeface="Aptos" panose="020B0004020202020204" pitchFamily="34" charset="0"/>
                <a:ea typeface="Times New Roman" panose="02020603050405020304" pitchFamily="18" charset="0"/>
                <a:cs typeface="Times New Roman" panose="02020603050405020304" pitchFamily="18" charset="0"/>
              </a:rPr>
              <a:t>Talking about the sustainability of meat: </a:t>
            </a:r>
            <a:endParaRPr lang="de-AT" sz="1800" b="1" i="1" dirty="0">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Making __ uses more water than __.</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If we eat less __, we save more __.</a:t>
            </a:r>
            <a:endParaRPr lang="de-AT" sz="1800" dirty="0">
              <a:effectLst/>
              <a:latin typeface="Times New Roman" panose="02020603050405020304" pitchFamily="18" charset="0"/>
              <a:ea typeface="Times New Roman" panose="02020603050405020304" pitchFamily="18" charset="0"/>
            </a:endParaRPr>
          </a:p>
          <a:p>
            <a:pPr marL="342900" lvl="0" indent="-342900">
              <a:buSzPts val="1000"/>
              <a:buFont typeface="Symbol" pitchFamily="2" charset="2"/>
              <a:buChar char=""/>
              <a:tabLst>
                <a:tab pos="457200" algn="l"/>
              </a:tabLst>
            </a:pPr>
            <a:r>
              <a:rPr lang="en-US" sz="1800" i="1" dirty="0">
                <a:effectLst/>
                <a:latin typeface="Aptos" panose="020B0004020202020204" pitchFamily="34" charset="0"/>
                <a:ea typeface="Times New Roman" panose="02020603050405020304" pitchFamily="18" charset="0"/>
              </a:rPr>
              <a:t>Eating __ is better for the environment because __.</a:t>
            </a:r>
            <a:endParaRPr lang="de-AT" sz="1800" dirty="0">
              <a:effectLst/>
              <a:latin typeface="Times New Roman" panose="02020603050405020304" pitchFamily="18" charset="0"/>
              <a:ea typeface="Times New Roman" panose="02020603050405020304" pitchFamily="18" charset="0"/>
            </a:endParaRPr>
          </a:p>
          <a:p>
            <a:endParaRPr lang="de-AT" sz="1800" dirty="0">
              <a:effectLst/>
              <a:latin typeface="Times New Roman" panose="02020603050405020304" pitchFamily="18" charset="0"/>
              <a:ea typeface="Times New Roman" panose="02020603050405020304" pitchFamily="18" charset="0"/>
            </a:endParaRPr>
          </a:p>
          <a:p>
            <a:endParaRPr lang="en-GB" sz="1800" dirty="0"/>
          </a:p>
        </p:txBody>
      </p:sp>
      <p:graphicFrame>
        <p:nvGraphicFramePr>
          <p:cNvPr id="4" name="Tabelle 3">
            <a:extLst>
              <a:ext uri="{FF2B5EF4-FFF2-40B4-BE49-F238E27FC236}">
                <a16:creationId xmlns:a16="http://schemas.microsoft.com/office/drawing/2014/main" id="{206EC0A9-BCEB-6FF4-9C70-60C87F573FDB}"/>
              </a:ext>
            </a:extLst>
          </p:cNvPr>
          <p:cNvGraphicFramePr>
            <a:graphicFrameLocks noGrp="1"/>
          </p:cNvGraphicFramePr>
          <p:nvPr>
            <p:extLst>
              <p:ext uri="{D42A27DB-BD31-4B8C-83A1-F6EECF244321}">
                <p14:modId xmlns:p14="http://schemas.microsoft.com/office/powerpoint/2010/main" val="2058140699"/>
              </p:ext>
            </p:extLst>
          </p:nvPr>
        </p:nvGraphicFramePr>
        <p:xfrm>
          <a:off x="5741574" y="1907647"/>
          <a:ext cx="5837780" cy="2869884"/>
        </p:xfrm>
        <a:graphic>
          <a:graphicData uri="http://schemas.openxmlformats.org/drawingml/2006/table">
            <a:tbl>
              <a:tblPr firstRow="1" firstCol="1" bandRow="1">
                <a:tableStyleId>{5C22544A-7EE6-4342-B048-85BDC9FD1C3A}</a:tableStyleId>
              </a:tblPr>
              <a:tblGrid>
                <a:gridCol w="1942317">
                  <a:extLst>
                    <a:ext uri="{9D8B030D-6E8A-4147-A177-3AD203B41FA5}">
                      <a16:colId xmlns:a16="http://schemas.microsoft.com/office/drawing/2014/main" val="430202864"/>
                    </a:ext>
                  </a:extLst>
                </a:gridCol>
                <a:gridCol w="3895463">
                  <a:extLst>
                    <a:ext uri="{9D8B030D-6E8A-4147-A177-3AD203B41FA5}">
                      <a16:colId xmlns:a16="http://schemas.microsoft.com/office/drawing/2014/main" val="1342992559"/>
                    </a:ext>
                  </a:extLst>
                </a:gridCol>
              </a:tblGrid>
              <a:tr h="508373">
                <a:tc>
                  <a:txBody>
                    <a:bodyPr/>
                    <a:lstStyle/>
                    <a:p>
                      <a:pPr>
                        <a:lnSpc>
                          <a:spcPct val="107000"/>
                        </a:lnSpc>
                        <a:spcAft>
                          <a:spcPts val="800"/>
                        </a:spcAft>
                        <a:buNone/>
                      </a:pPr>
                      <a:r>
                        <a:rPr lang="en-US" sz="2500" kern="100">
                          <a:effectLst/>
                        </a:rPr>
                        <a:t>Food</a:t>
                      </a:r>
                      <a:endParaRPr lang="de-AT"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tc>
                  <a:txBody>
                    <a:bodyPr/>
                    <a:lstStyle/>
                    <a:p>
                      <a:pPr>
                        <a:lnSpc>
                          <a:spcPct val="107000"/>
                        </a:lnSpc>
                        <a:spcAft>
                          <a:spcPts val="800"/>
                        </a:spcAft>
                        <a:buNone/>
                      </a:pPr>
                      <a:r>
                        <a:rPr lang="en-US" sz="2500" kern="100" dirty="0">
                          <a:effectLst/>
                        </a:rPr>
                        <a:t>Water Used (liters per kg)</a:t>
                      </a:r>
                      <a:endParaRPr lang="de-AT"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extLst>
                  <a:ext uri="{0D108BD9-81ED-4DB2-BD59-A6C34878D82A}">
                    <a16:rowId xmlns:a16="http://schemas.microsoft.com/office/drawing/2014/main" val="3937895931"/>
                  </a:ext>
                </a:extLst>
              </a:tr>
              <a:tr h="508373">
                <a:tc>
                  <a:txBody>
                    <a:bodyPr/>
                    <a:lstStyle/>
                    <a:p>
                      <a:pPr>
                        <a:lnSpc>
                          <a:spcPct val="107000"/>
                        </a:lnSpc>
                        <a:spcAft>
                          <a:spcPts val="800"/>
                        </a:spcAft>
                        <a:buNone/>
                      </a:pPr>
                      <a:r>
                        <a:rPr lang="en-US" sz="2500" kern="100">
                          <a:effectLst/>
                        </a:rPr>
                        <a:t>🍔 Beef</a:t>
                      </a:r>
                      <a:endParaRPr lang="de-AT"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tc>
                  <a:txBody>
                    <a:bodyPr/>
                    <a:lstStyle/>
                    <a:p>
                      <a:pPr algn="ctr">
                        <a:lnSpc>
                          <a:spcPct val="107000"/>
                        </a:lnSpc>
                        <a:spcAft>
                          <a:spcPts val="800"/>
                        </a:spcAft>
                        <a:buNone/>
                      </a:pPr>
                      <a:r>
                        <a:rPr lang="en-US" sz="2500" kern="100">
                          <a:effectLst/>
                        </a:rPr>
                        <a:t>15,000 L</a:t>
                      </a:r>
                      <a:endParaRPr lang="de-AT"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extLst>
                  <a:ext uri="{0D108BD9-81ED-4DB2-BD59-A6C34878D82A}">
                    <a16:rowId xmlns:a16="http://schemas.microsoft.com/office/drawing/2014/main" val="2893578493"/>
                  </a:ext>
                </a:extLst>
              </a:tr>
              <a:tr h="508373">
                <a:tc>
                  <a:txBody>
                    <a:bodyPr/>
                    <a:lstStyle/>
                    <a:p>
                      <a:pPr>
                        <a:lnSpc>
                          <a:spcPct val="107000"/>
                        </a:lnSpc>
                        <a:spcAft>
                          <a:spcPts val="800"/>
                        </a:spcAft>
                        <a:buNone/>
                      </a:pPr>
                      <a:r>
                        <a:rPr lang="en-US" sz="2500" kern="100">
                          <a:effectLst/>
                        </a:rPr>
                        <a:t>🐔 Chicken</a:t>
                      </a:r>
                      <a:endParaRPr lang="de-AT"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tc>
                  <a:txBody>
                    <a:bodyPr/>
                    <a:lstStyle/>
                    <a:p>
                      <a:pPr algn="ctr">
                        <a:lnSpc>
                          <a:spcPct val="107000"/>
                        </a:lnSpc>
                        <a:spcAft>
                          <a:spcPts val="800"/>
                        </a:spcAft>
                        <a:buNone/>
                      </a:pPr>
                      <a:r>
                        <a:rPr lang="en-US" sz="2500" kern="100">
                          <a:effectLst/>
                        </a:rPr>
                        <a:t>4,300 L</a:t>
                      </a:r>
                      <a:endParaRPr lang="de-AT"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extLst>
                  <a:ext uri="{0D108BD9-81ED-4DB2-BD59-A6C34878D82A}">
                    <a16:rowId xmlns:a16="http://schemas.microsoft.com/office/drawing/2014/main" val="3393162067"/>
                  </a:ext>
                </a:extLst>
              </a:tr>
              <a:tr h="508373">
                <a:tc>
                  <a:txBody>
                    <a:bodyPr/>
                    <a:lstStyle/>
                    <a:p>
                      <a:pPr>
                        <a:lnSpc>
                          <a:spcPct val="107000"/>
                        </a:lnSpc>
                        <a:spcAft>
                          <a:spcPts val="800"/>
                        </a:spcAft>
                        <a:buNone/>
                      </a:pPr>
                      <a:r>
                        <a:rPr lang="en-US" sz="2500" kern="100">
                          <a:effectLst/>
                        </a:rPr>
                        <a:t>🌾 Rice</a:t>
                      </a:r>
                      <a:endParaRPr lang="de-AT"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tc>
                  <a:txBody>
                    <a:bodyPr/>
                    <a:lstStyle/>
                    <a:p>
                      <a:pPr algn="ctr">
                        <a:lnSpc>
                          <a:spcPct val="107000"/>
                        </a:lnSpc>
                        <a:spcAft>
                          <a:spcPts val="800"/>
                        </a:spcAft>
                        <a:buNone/>
                      </a:pPr>
                      <a:r>
                        <a:rPr lang="en-US" sz="2500" kern="100">
                          <a:effectLst/>
                        </a:rPr>
                        <a:t>2,500 L</a:t>
                      </a:r>
                      <a:endParaRPr lang="de-AT"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extLst>
                  <a:ext uri="{0D108BD9-81ED-4DB2-BD59-A6C34878D82A}">
                    <a16:rowId xmlns:a16="http://schemas.microsoft.com/office/drawing/2014/main" val="962548764"/>
                  </a:ext>
                </a:extLst>
              </a:tr>
              <a:tr h="508373">
                <a:tc>
                  <a:txBody>
                    <a:bodyPr/>
                    <a:lstStyle/>
                    <a:p>
                      <a:pPr>
                        <a:lnSpc>
                          <a:spcPct val="107000"/>
                        </a:lnSpc>
                        <a:spcAft>
                          <a:spcPts val="800"/>
                        </a:spcAft>
                        <a:buNone/>
                      </a:pPr>
                      <a:r>
                        <a:rPr lang="en-US" sz="2500" kern="100">
                          <a:effectLst/>
                        </a:rPr>
                        <a:t>🍎 Apples</a:t>
                      </a:r>
                      <a:endParaRPr lang="de-AT" sz="2300" kern="10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tc>
                  <a:txBody>
                    <a:bodyPr/>
                    <a:lstStyle/>
                    <a:p>
                      <a:pPr algn="ctr">
                        <a:lnSpc>
                          <a:spcPct val="107000"/>
                        </a:lnSpc>
                        <a:spcAft>
                          <a:spcPts val="800"/>
                        </a:spcAft>
                        <a:buNone/>
                      </a:pPr>
                      <a:r>
                        <a:rPr lang="en-US" sz="2500" kern="100" dirty="0">
                          <a:effectLst/>
                        </a:rPr>
                        <a:t>822 L</a:t>
                      </a:r>
                      <a:endParaRPr lang="de-AT"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0051" marR="20051" marT="20051" marB="20051" anchor="ctr"/>
                </a:tc>
                <a:extLst>
                  <a:ext uri="{0D108BD9-81ED-4DB2-BD59-A6C34878D82A}">
                    <a16:rowId xmlns:a16="http://schemas.microsoft.com/office/drawing/2014/main" val="231084552"/>
                  </a:ext>
                </a:extLst>
              </a:tr>
            </a:tbl>
          </a:graphicData>
        </a:graphic>
      </p:graphicFrame>
      <p:graphicFrame>
        <p:nvGraphicFramePr>
          <p:cNvPr id="5" name="Tabelle 4">
            <a:extLst>
              <a:ext uri="{FF2B5EF4-FFF2-40B4-BE49-F238E27FC236}">
                <a16:creationId xmlns:a16="http://schemas.microsoft.com/office/drawing/2014/main" id="{971335F4-A693-E623-AFC8-2B294775DB47}"/>
              </a:ext>
            </a:extLst>
          </p:cNvPr>
          <p:cNvGraphicFramePr>
            <a:graphicFrameLocks noGrp="1"/>
          </p:cNvGraphicFramePr>
          <p:nvPr>
            <p:extLst>
              <p:ext uri="{D42A27DB-BD31-4B8C-83A1-F6EECF244321}">
                <p14:modId xmlns:p14="http://schemas.microsoft.com/office/powerpoint/2010/main" val="1085613734"/>
              </p:ext>
            </p:extLst>
          </p:nvPr>
        </p:nvGraphicFramePr>
        <p:xfrm>
          <a:off x="769144" y="5344921"/>
          <a:ext cx="10653712" cy="1028385"/>
        </p:xfrm>
        <a:graphic>
          <a:graphicData uri="http://schemas.openxmlformats.org/drawingml/2006/table">
            <a:tbl>
              <a:tblPr firstRow="1" firstCol="1" bandRow="1">
                <a:tableStyleId>{5C22544A-7EE6-4342-B048-85BDC9FD1C3A}</a:tableStyleId>
              </a:tblPr>
              <a:tblGrid>
                <a:gridCol w="2663428">
                  <a:extLst>
                    <a:ext uri="{9D8B030D-6E8A-4147-A177-3AD203B41FA5}">
                      <a16:colId xmlns:a16="http://schemas.microsoft.com/office/drawing/2014/main" val="2479046117"/>
                    </a:ext>
                  </a:extLst>
                </a:gridCol>
                <a:gridCol w="2663428">
                  <a:extLst>
                    <a:ext uri="{9D8B030D-6E8A-4147-A177-3AD203B41FA5}">
                      <a16:colId xmlns:a16="http://schemas.microsoft.com/office/drawing/2014/main" val="803133958"/>
                    </a:ext>
                  </a:extLst>
                </a:gridCol>
                <a:gridCol w="2663428">
                  <a:extLst>
                    <a:ext uri="{9D8B030D-6E8A-4147-A177-3AD203B41FA5}">
                      <a16:colId xmlns:a16="http://schemas.microsoft.com/office/drawing/2014/main" val="942207842"/>
                    </a:ext>
                  </a:extLst>
                </a:gridCol>
                <a:gridCol w="2663428">
                  <a:extLst>
                    <a:ext uri="{9D8B030D-6E8A-4147-A177-3AD203B41FA5}">
                      <a16:colId xmlns:a16="http://schemas.microsoft.com/office/drawing/2014/main" val="1125760698"/>
                    </a:ext>
                  </a:extLst>
                </a:gridCol>
              </a:tblGrid>
              <a:tr h="0">
                <a:tc>
                  <a:txBody>
                    <a:bodyPr/>
                    <a:lstStyle/>
                    <a:p>
                      <a:pPr>
                        <a:lnSpc>
                          <a:spcPct val="107000"/>
                        </a:lnSpc>
                        <a:spcAft>
                          <a:spcPts val="800"/>
                        </a:spcAft>
                        <a:buNone/>
                      </a:pPr>
                      <a:r>
                        <a:rPr lang="en-US" sz="1200" kern="100">
                          <a:effectLst/>
                        </a:rPr>
                        <a:t>English</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dirty="0">
                          <a:effectLst/>
                        </a:rPr>
                        <a:t>German</a:t>
                      </a:r>
                      <a:endParaRPr lang="de-A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Turkish</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BKS</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12526045"/>
                  </a:ext>
                </a:extLst>
              </a:tr>
              <a:tr h="0">
                <a:tc>
                  <a:txBody>
                    <a:bodyPr/>
                    <a:lstStyle/>
                    <a:p>
                      <a:pPr>
                        <a:lnSpc>
                          <a:spcPct val="107000"/>
                        </a:lnSpc>
                        <a:spcAft>
                          <a:spcPts val="800"/>
                        </a:spcAft>
                        <a:buNone/>
                      </a:pPr>
                      <a:r>
                        <a:rPr lang="en-US" sz="1200" kern="100" dirty="0">
                          <a:effectLst/>
                        </a:rPr>
                        <a:t>Meat</a:t>
                      </a:r>
                      <a:endParaRPr lang="de-A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dirty="0">
                          <a:effectLst/>
                        </a:rPr>
                        <a:t>Fleisch</a:t>
                      </a:r>
                      <a:endParaRPr lang="de-A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et</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meso</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83376089"/>
                  </a:ext>
                </a:extLst>
              </a:tr>
              <a:tr h="0">
                <a:tc>
                  <a:txBody>
                    <a:bodyPr/>
                    <a:lstStyle/>
                    <a:p>
                      <a:pPr>
                        <a:lnSpc>
                          <a:spcPct val="107000"/>
                        </a:lnSpc>
                        <a:spcAft>
                          <a:spcPts val="800"/>
                        </a:spcAft>
                        <a:buNone/>
                      </a:pPr>
                      <a:r>
                        <a:rPr lang="en-US" sz="1200" kern="100">
                          <a:effectLst/>
                        </a:rPr>
                        <a:t>Water</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Wasser</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su</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voda</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38622329"/>
                  </a:ext>
                </a:extLst>
              </a:tr>
              <a:tr h="0">
                <a:tc>
                  <a:txBody>
                    <a:bodyPr/>
                    <a:lstStyle/>
                    <a:p>
                      <a:pPr>
                        <a:lnSpc>
                          <a:spcPct val="107000"/>
                        </a:lnSpc>
                        <a:spcAft>
                          <a:spcPts val="800"/>
                        </a:spcAft>
                        <a:buNone/>
                      </a:pPr>
                      <a:r>
                        <a:rPr lang="en-US" sz="1200" kern="100">
                          <a:effectLst/>
                        </a:rPr>
                        <a:t>Environment</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Umwelt</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çevre</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okolina</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71949508"/>
                  </a:ext>
                </a:extLst>
              </a:tr>
              <a:tr h="0">
                <a:tc>
                  <a:txBody>
                    <a:bodyPr/>
                    <a:lstStyle/>
                    <a:p>
                      <a:pPr>
                        <a:lnSpc>
                          <a:spcPct val="107000"/>
                        </a:lnSpc>
                        <a:spcAft>
                          <a:spcPts val="800"/>
                        </a:spcAft>
                        <a:buNone/>
                      </a:pPr>
                      <a:r>
                        <a:rPr lang="en-US" sz="1200" kern="100">
                          <a:effectLst/>
                        </a:rPr>
                        <a:t>Save</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dirty="0" err="1">
                          <a:effectLst/>
                        </a:rPr>
                        <a:t>sparen</a:t>
                      </a:r>
                      <a:endParaRPr lang="de-A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a:effectLst/>
                        </a:rPr>
                        <a:t>tasarruf etmek</a:t>
                      </a:r>
                      <a:endParaRPr lang="de-A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800"/>
                        </a:spcAft>
                        <a:buNone/>
                      </a:pPr>
                      <a:r>
                        <a:rPr lang="en-US" sz="1200" kern="100" dirty="0" err="1">
                          <a:effectLst/>
                        </a:rPr>
                        <a:t>štedjeti</a:t>
                      </a:r>
                      <a:endParaRPr lang="de-A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99970722"/>
                  </a:ext>
                </a:extLst>
              </a:tr>
            </a:tbl>
          </a:graphicData>
        </a:graphic>
      </p:graphicFrame>
    </p:spTree>
    <p:extLst>
      <p:ext uri="{BB962C8B-B14F-4D97-AF65-F5344CB8AC3E}">
        <p14:creationId xmlns:p14="http://schemas.microsoft.com/office/powerpoint/2010/main" val="738656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9A4DAF-9A8D-9C5E-3E67-575C2D35414E}"/>
              </a:ext>
            </a:extLst>
          </p:cNvPr>
          <p:cNvSpPr>
            <a:spLocks noGrp="1"/>
          </p:cNvSpPr>
          <p:nvPr>
            <p:ph type="title"/>
          </p:nvPr>
        </p:nvSpPr>
        <p:spPr/>
        <p:txBody>
          <a:bodyPr/>
          <a:lstStyle/>
          <a:p>
            <a:r>
              <a:rPr lang="en-GB" dirty="0"/>
              <a:t>Sustainability of Meat</a:t>
            </a:r>
          </a:p>
        </p:txBody>
      </p:sp>
      <p:sp>
        <p:nvSpPr>
          <p:cNvPr id="3" name="Inhaltsplatzhalter 2">
            <a:extLst>
              <a:ext uri="{FF2B5EF4-FFF2-40B4-BE49-F238E27FC236}">
                <a16:creationId xmlns:a16="http://schemas.microsoft.com/office/drawing/2014/main" id="{BE523054-A092-D145-1893-5DDE981049A3}"/>
              </a:ext>
            </a:extLst>
          </p:cNvPr>
          <p:cNvSpPr>
            <a:spLocks noGrp="1"/>
          </p:cNvSpPr>
          <p:nvPr>
            <p:ph idx="1"/>
          </p:nvPr>
        </p:nvSpPr>
        <p:spPr/>
        <p:txBody>
          <a:bodyPr/>
          <a:lstStyle/>
          <a:p>
            <a:r>
              <a:rPr lang="en-GB" dirty="0"/>
              <a:t>Does this mean, you should stop eating meat? No.</a:t>
            </a:r>
          </a:p>
          <a:p>
            <a:r>
              <a:rPr lang="en-GB" dirty="0"/>
              <a:t>There are other foods than meat, which use up a lot of water or need woods to be stubbed (</a:t>
            </a:r>
            <a:r>
              <a:rPr lang="en-GB" dirty="0" err="1"/>
              <a:t>gerodet</a:t>
            </a:r>
            <a:r>
              <a:rPr lang="en-GB" dirty="0"/>
              <a:t>).</a:t>
            </a:r>
          </a:p>
          <a:p>
            <a:endParaRPr lang="en-GB" dirty="0"/>
          </a:p>
          <a:p>
            <a:r>
              <a:rPr lang="en-GB" dirty="0"/>
              <a:t>The important thing is:</a:t>
            </a:r>
          </a:p>
          <a:p>
            <a:pPr lvl="1"/>
            <a:r>
              <a:rPr lang="en-GB" dirty="0"/>
              <a:t>You should think about </a:t>
            </a:r>
            <a:r>
              <a:rPr lang="en-GB" b="1" dirty="0"/>
              <a:t>how often </a:t>
            </a:r>
            <a:r>
              <a:rPr lang="en-GB" dirty="0"/>
              <a:t>you eat something and </a:t>
            </a:r>
            <a:r>
              <a:rPr lang="en-GB" b="1" dirty="0"/>
              <a:t>where it comes from</a:t>
            </a:r>
            <a:r>
              <a:rPr lang="en-GB" dirty="0"/>
              <a:t>.</a:t>
            </a:r>
          </a:p>
          <a:p>
            <a:pPr lvl="1"/>
            <a:r>
              <a:rPr lang="en-GB" dirty="0"/>
              <a:t>The more locally produced and seasonal foods you eat, the better it is for the environment!</a:t>
            </a:r>
          </a:p>
        </p:txBody>
      </p:sp>
    </p:spTree>
    <p:extLst>
      <p:ext uri="{BB962C8B-B14F-4D97-AF65-F5344CB8AC3E}">
        <p14:creationId xmlns:p14="http://schemas.microsoft.com/office/powerpoint/2010/main" val="1764548016"/>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1543</Words>
  <Application>Microsoft Macintosh PowerPoint</Application>
  <PresentationFormat>Breitbild</PresentationFormat>
  <Paragraphs>385</Paragraphs>
  <Slides>20</Slides>
  <Notes>1</Notes>
  <HiddenSlides>0</HiddenSlides>
  <MMClips>1</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20</vt:i4>
      </vt:variant>
    </vt:vector>
  </HeadingPairs>
  <TitlesOfParts>
    <vt:vector size="30" baseType="lpstr">
      <vt:lpstr>Apple Color Emoji</vt:lpstr>
      <vt:lpstr>Aptos</vt:lpstr>
      <vt:lpstr>Arial</vt:lpstr>
      <vt:lpstr>Calibri</vt:lpstr>
      <vt:lpstr>Helvetica Neue</vt:lpstr>
      <vt:lpstr>Helvetica Neue Light</vt:lpstr>
      <vt:lpstr>Neue Haas Grotesk Text Pro</vt:lpstr>
      <vt:lpstr>Symbol</vt:lpstr>
      <vt:lpstr>Times New Roman</vt:lpstr>
      <vt:lpstr>VanillaVTI</vt:lpstr>
      <vt:lpstr>Food</vt:lpstr>
      <vt:lpstr>Let’s talk about food!</vt:lpstr>
      <vt:lpstr>Sort the Food</vt:lpstr>
      <vt:lpstr>Sort the Food</vt:lpstr>
      <vt:lpstr>Comparing words</vt:lpstr>
      <vt:lpstr>PowerPoint-Präsentation</vt:lpstr>
      <vt:lpstr>Team Challenge!</vt:lpstr>
      <vt:lpstr>Solution</vt:lpstr>
      <vt:lpstr>The Food Pyramid</vt:lpstr>
      <vt:lpstr>Create your own food pyramid!</vt:lpstr>
      <vt:lpstr>What is Sustainability? - Deutsch</vt:lpstr>
      <vt:lpstr>What is Sustainability? </vt:lpstr>
      <vt:lpstr>What is Sustainability? – Word Bank</vt:lpstr>
      <vt:lpstr>Local vs. Global Food</vt:lpstr>
      <vt:lpstr>Local vs. Global Food</vt:lpstr>
      <vt:lpstr>Local vs. Global Food</vt:lpstr>
      <vt:lpstr>Plant-based vs. Animal-based Food</vt:lpstr>
      <vt:lpstr>Local vs. Global Food</vt:lpstr>
      <vt:lpstr>Sustainability of Meat</vt:lpstr>
      <vt:lpstr>Sustainability of Meat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Ena Kulauzovic</dc:creator>
  <cp:lastModifiedBy>Ena Kulauzovic</cp:lastModifiedBy>
  <cp:revision>62</cp:revision>
  <dcterms:created xsi:type="dcterms:W3CDTF">2025-03-12T11:38:15Z</dcterms:created>
  <dcterms:modified xsi:type="dcterms:W3CDTF">2025-03-25T19:15:32Z</dcterms:modified>
</cp:coreProperties>
</file>